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73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8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2" r:id="rId29"/>
    <p:sldId id="283" r:id="rId30"/>
    <p:sldId id="286" r:id="rId31"/>
    <p:sldId id="287" r:id="rId32"/>
    <p:sldId id="288" r:id="rId3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CE452-40AA-412A-91AB-C973535FBF7E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GT"/>
        </a:p>
      </dgm:t>
    </dgm:pt>
    <dgm:pt modelId="{1106F561-6521-42C4-9012-AF8C854EA484}">
      <dgm:prSet phldrT="[Texto]" custT="1"/>
      <dgm:spPr/>
      <dgm:t>
        <a:bodyPr/>
        <a:lstStyle/>
        <a:p>
          <a:r>
            <a:rPr lang="es-GT" sz="2500" b="1" dirty="0">
              <a:solidFill>
                <a:srgbClr val="002060"/>
              </a:solidFill>
              <a:latin typeface="Aptos" panose="020B0004020202020204" pitchFamily="34" charset="0"/>
            </a:rPr>
            <a:t>Títulos personales </a:t>
          </a:r>
        </a:p>
      </dgm:t>
    </dgm:pt>
    <dgm:pt modelId="{B0C7CF4C-DFBA-4CB2-937D-741F7FE6D591}" type="parTrans" cxnId="{6901DF11-5217-4D92-8C88-DFF4F1C0933C}">
      <dgm:prSet/>
      <dgm:spPr/>
      <dgm:t>
        <a:bodyPr/>
        <a:lstStyle/>
        <a:p>
          <a:endParaRPr lang="es-GT"/>
        </a:p>
      </dgm:t>
    </dgm:pt>
    <dgm:pt modelId="{FABF2B99-8167-451B-8710-01A5AA72DB2A}" type="sibTrans" cxnId="{6901DF11-5217-4D92-8C88-DFF4F1C0933C}">
      <dgm:prSet/>
      <dgm:spPr/>
      <dgm:t>
        <a:bodyPr/>
        <a:lstStyle/>
        <a:p>
          <a:endParaRPr lang="es-GT"/>
        </a:p>
      </dgm:t>
    </dgm:pt>
    <dgm:pt modelId="{83338B71-254D-42E3-A40B-69016D568728}">
      <dgm:prSet phldrT="[Texto]" custT="1"/>
      <dgm:spPr/>
      <dgm:t>
        <a:bodyPr/>
        <a:lstStyle/>
        <a:p>
          <a:r>
            <a:rPr lang="es-GT" sz="2500" b="1" dirty="0">
              <a:solidFill>
                <a:srgbClr val="002060"/>
              </a:solidFill>
              <a:latin typeface="Aptos" panose="020B0004020202020204" pitchFamily="34" charset="0"/>
            </a:rPr>
            <a:t>Títulos de crédito strictu sensu </a:t>
          </a:r>
        </a:p>
      </dgm:t>
    </dgm:pt>
    <dgm:pt modelId="{A80DF482-9DFF-46D4-B981-A9A91579D674}" type="parTrans" cxnId="{F33A747E-2811-4A2B-84CA-CCC302FA8186}">
      <dgm:prSet/>
      <dgm:spPr/>
      <dgm:t>
        <a:bodyPr/>
        <a:lstStyle/>
        <a:p>
          <a:endParaRPr lang="es-GT"/>
        </a:p>
      </dgm:t>
    </dgm:pt>
    <dgm:pt modelId="{A6A839CB-CFDC-4144-A36E-3792273AA0FF}" type="sibTrans" cxnId="{F33A747E-2811-4A2B-84CA-CCC302FA8186}">
      <dgm:prSet/>
      <dgm:spPr/>
      <dgm:t>
        <a:bodyPr/>
        <a:lstStyle/>
        <a:p>
          <a:endParaRPr lang="es-GT"/>
        </a:p>
      </dgm:t>
    </dgm:pt>
    <dgm:pt modelId="{B506374F-B8D7-4592-BB0E-11528C3D97AE}">
      <dgm:prSet phldrT="[Texto]" custT="1"/>
      <dgm:spPr/>
      <dgm:t>
        <a:bodyPr/>
        <a:lstStyle/>
        <a:p>
          <a:r>
            <a:rPr lang="es-GT" sz="2500" b="1" dirty="0">
              <a:solidFill>
                <a:srgbClr val="002060"/>
              </a:solidFill>
              <a:latin typeface="Aptos" panose="020B0004020202020204" pitchFamily="34" charset="0"/>
            </a:rPr>
            <a:t>Títulos reales, de tradición o representativos </a:t>
          </a:r>
        </a:p>
      </dgm:t>
    </dgm:pt>
    <dgm:pt modelId="{E9260F21-B181-46FE-8869-C0DB1ED6C82C}" type="parTrans" cxnId="{9C5CCE14-9CE2-45D4-9D9B-3F4DBEAA5864}">
      <dgm:prSet/>
      <dgm:spPr/>
      <dgm:t>
        <a:bodyPr/>
        <a:lstStyle/>
        <a:p>
          <a:endParaRPr lang="es-GT"/>
        </a:p>
      </dgm:t>
    </dgm:pt>
    <dgm:pt modelId="{688AFAA7-08AB-4536-A451-C05174C78D2A}" type="sibTrans" cxnId="{9C5CCE14-9CE2-45D4-9D9B-3F4DBEAA5864}">
      <dgm:prSet/>
      <dgm:spPr/>
      <dgm:t>
        <a:bodyPr/>
        <a:lstStyle/>
        <a:p>
          <a:endParaRPr lang="es-GT"/>
        </a:p>
      </dgm:t>
    </dgm:pt>
    <dgm:pt modelId="{4C1C7CF3-4184-4B5F-9527-885B4B0353BF}" type="pres">
      <dgm:prSet presAssocID="{AF0CE452-40AA-412A-91AB-C973535FBF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8234DCD7-D5BB-4C6A-AF20-655A6EA9C12C}" type="pres">
      <dgm:prSet presAssocID="{1106F561-6521-42C4-9012-AF8C854EA484}" presName="parentLin" presStyleCnt="0"/>
      <dgm:spPr/>
    </dgm:pt>
    <dgm:pt modelId="{5D76A9AA-979D-4FC7-9E63-96B8FA83A710}" type="pres">
      <dgm:prSet presAssocID="{1106F561-6521-42C4-9012-AF8C854EA484}" presName="parentLeftMargin" presStyleLbl="node1" presStyleIdx="0" presStyleCnt="3"/>
      <dgm:spPr/>
      <dgm:t>
        <a:bodyPr/>
        <a:lstStyle/>
        <a:p>
          <a:endParaRPr lang="es-GT"/>
        </a:p>
      </dgm:t>
    </dgm:pt>
    <dgm:pt modelId="{09AD124E-9B73-4464-9118-122EEEBEDA3B}" type="pres">
      <dgm:prSet presAssocID="{1106F561-6521-42C4-9012-AF8C854EA48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D7B7EE6-D2FE-4F68-A069-0B8B9A96A9CF}" type="pres">
      <dgm:prSet presAssocID="{1106F561-6521-42C4-9012-AF8C854EA484}" presName="negativeSpace" presStyleCnt="0"/>
      <dgm:spPr/>
    </dgm:pt>
    <dgm:pt modelId="{A1C0B6D3-93F8-4393-B7D6-F66965996E29}" type="pres">
      <dgm:prSet presAssocID="{1106F561-6521-42C4-9012-AF8C854EA484}" presName="childText" presStyleLbl="conFgAcc1" presStyleIdx="0" presStyleCnt="3">
        <dgm:presLayoutVars>
          <dgm:bulletEnabled val="1"/>
        </dgm:presLayoutVars>
      </dgm:prSet>
      <dgm:spPr/>
    </dgm:pt>
    <dgm:pt modelId="{F6F29218-BEC0-4B67-89D4-C00FF2613608}" type="pres">
      <dgm:prSet presAssocID="{FABF2B99-8167-451B-8710-01A5AA72DB2A}" presName="spaceBetweenRectangles" presStyleCnt="0"/>
      <dgm:spPr/>
    </dgm:pt>
    <dgm:pt modelId="{CB019F78-B276-4E4A-A2AA-307D5211D016}" type="pres">
      <dgm:prSet presAssocID="{83338B71-254D-42E3-A40B-69016D568728}" presName="parentLin" presStyleCnt="0"/>
      <dgm:spPr/>
    </dgm:pt>
    <dgm:pt modelId="{EFAC2180-15EE-4443-AE91-D8790D1569F0}" type="pres">
      <dgm:prSet presAssocID="{83338B71-254D-42E3-A40B-69016D568728}" presName="parentLeftMargin" presStyleLbl="node1" presStyleIdx="0" presStyleCnt="3"/>
      <dgm:spPr/>
      <dgm:t>
        <a:bodyPr/>
        <a:lstStyle/>
        <a:p>
          <a:endParaRPr lang="es-GT"/>
        </a:p>
      </dgm:t>
    </dgm:pt>
    <dgm:pt modelId="{03F30584-4F65-433F-B3BB-C772AAA25603}" type="pres">
      <dgm:prSet presAssocID="{83338B71-254D-42E3-A40B-69016D56872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F32AA4B-194E-4102-B0E1-DFB5880C292B}" type="pres">
      <dgm:prSet presAssocID="{83338B71-254D-42E3-A40B-69016D568728}" presName="negativeSpace" presStyleCnt="0"/>
      <dgm:spPr/>
    </dgm:pt>
    <dgm:pt modelId="{EBBC3343-A681-4C8F-B17A-8BEDC1DAE6B3}" type="pres">
      <dgm:prSet presAssocID="{83338B71-254D-42E3-A40B-69016D568728}" presName="childText" presStyleLbl="conFgAcc1" presStyleIdx="1" presStyleCnt="3">
        <dgm:presLayoutVars>
          <dgm:bulletEnabled val="1"/>
        </dgm:presLayoutVars>
      </dgm:prSet>
      <dgm:spPr/>
    </dgm:pt>
    <dgm:pt modelId="{D15659F8-660B-4F68-8D64-A43394BE287A}" type="pres">
      <dgm:prSet presAssocID="{A6A839CB-CFDC-4144-A36E-3792273AA0FF}" presName="spaceBetweenRectangles" presStyleCnt="0"/>
      <dgm:spPr/>
    </dgm:pt>
    <dgm:pt modelId="{CBFDF673-0B72-46C9-8E40-596D2A48C8F3}" type="pres">
      <dgm:prSet presAssocID="{B506374F-B8D7-4592-BB0E-11528C3D97AE}" presName="parentLin" presStyleCnt="0"/>
      <dgm:spPr/>
    </dgm:pt>
    <dgm:pt modelId="{6CFFD11E-40FA-466B-98E7-404AE7C7C8F1}" type="pres">
      <dgm:prSet presAssocID="{B506374F-B8D7-4592-BB0E-11528C3D97AE}" presName="parentLeftMargin" presStyleLbl="node1" presStyleIdx="1" presStyleCnt="3"/>
      <dgm:spPr/>
      <dgm:t>
        <a:bodyPr/>
        <a:lstStyle/>
        <a:p>
          <a:endParaRPr lang="es-GT"/>
        </a:p>
      </dgm:t>
    </dgm:pt>
    <dgm:pt modelId="{9103EC25-6FBB-4063-A1AD-ED86991555D5}" type="pres">
      <dgm:prSet presAssocID="{B506374F-B8D7-4592-BB0E-11528C3D97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F074E17-3447-4849-B116-57A09E79A930}" type="pres">
      <dgm:prSet presAssocID="{B506374F-B8D7-4592-BB0E-11528C3D97AE}" presName="negativeSpace" presStyleCnt="0"/>
      <dgm:spPr/>
    </dgm:pt>
    <dgm:pt modelId="{9E385120-93FB-4389-97B0-B532861A6284}" type="pres">
      <dgm:prSet presAssocID="{B506374F-B8D7-4592-BB0E-11528C3D9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9940283-1EC6-4B36-9091-4C603A9D5CAC}" type="presOf" srcId="{B506374F-B8D7-4592-BB0E-11528C3D97AE}" destId="{6CFFD11E-40FA-466B-98E7-404AE7C7C8F1}" srcOrd="0" destOrd="0" presId="urn:microsoft.com/office/officeart/2005/8/layout/list1"/>
    <dgm:cxn modelId="{9C5CCE14-9CE2-45D4-9D9B-3F4DBEAA5864}" srcId="{AF0CE452-40AA-412A-91AB-C973535FBF7E}" destId="{B506374F-B8D7-4592-BB0E-11528C3D97AE}" srcOrd="2" destOrd="0" parTransId="{E9260F21-B181-46FE-8869-C0DB1ED6C82C}" sibTransId="{688AFAA7-08AB-4536-A451-C05174C78D2A}"/>
    <dgm:cxn modelId="{A25AB36F-8C3B-4952-8F62-F6BBF8AEB299}" type="presOf" srcId="{AF0CE452-40AA-412A-91AB-C973535FBF7E}" destId="{4C1C7CF3-4184-4B5F-9527-885B4B0353BF}" srcOrd="0" destOrd="0" presId="urn:microsoft.com/office/officeart/2005/8/layout/list1"/>
    <dgm:cxn modelId="{DB8F2015-D8A3-4C88-878D-F47F78F455DB}" type="presOf" srcId="{1106F561-6521-42C4-9012-AF8C854EA484}" destId="{09AD124E-9B73-4464-9118-122EEEBEDA3B}" srcOrd="1" destOrd="0" presId="urn:microsoft.com/office/officeart/2005/8/layout/list1"/>
    <dgm:cxn modelId="{784BB9C3-34AD-4C41-9658-90DD9E2AFA40}" type="presOf" srcId="{B506374F-B8D7-4592-BB0E-11528C3D97AE}" destId="{9103EC25-6FBB-4063-A1AD-ED86991555D5}" srcOrd="1" destOrd="0" presId="urn:microsoft.com/office/officeart/2005/8/layout/list1"/>
    <dgm:cxn modelId="{6901DF11-5217-4D92-8C88-DFF4F1C0933C}" srcId="{AF0CE452-40AA-412A-91AB-C973535FBF7E}" destId="{1106F561-6521-42C4-9012-AF8C854EA484}" srcOrd="0" destOrd="0" parTransId="{B0C7CF4C-DFBA-4CB2-937D-741F7FE6D591}" sibTransId="{FABF2B99-8167-451B-8710-01A5AA72DB2A}"/>
    <dgm:cxn modelId="{8A3253C3-44B8-4C77-8090-7C3DD5494327}" type="presOf" srcId="{83338B71-254D-42E3-A40B-69016D568728}" destId="{EFAC2180-15EE-4443-AE91-D8790D1569F0}" srcOrd="0" destOrd="0" presId="urn:microsoft.com/office/officeart/2005/8/layout/list1"/>
    <dgm:cxn modelId="{F33A747E-2811-4A2B-84CA-CCC302FA8186}" srcId="{AF0CE452-40AA-412A-91AB-C973535FBF7E}" destId="{83338B71-254D-42E3-A40B-69016D568728}" srcOrd="1" destOrd="0" parTransId="{A80DF482-9DFF-46D4-B981-A9A91579D674}" sibTransId="{A6A839CB-CFDC-4144-A36E-3792273AA0FF}"/>
    <dgm:cxn modelId="{8027E097-E325-4E53-9A5E-225CA7052D62}" type="presOf" srcId="{83338B71-254D-42E3-A40B-69016D568728}" destId="{03F30584-4F65-433F-B3BB-C772AAA25603}" srcOrd="1" destOrd="0" presId="urn:microsoft.com/office/officeart/2005/8/layout/list1"/>
    <dgm:cxn modelId="{36F6BDA8-2F79-4FB1-AB01-779ACF00697C}" type="presOf" srcId="{1106F561-6521-42C4-9012-AF8C854EA484}" destId="{5D76A9AA-979D-4FC7-9E63-96B8FA83A710}" srcOrd="0" destOrd="0" presId="urn:microsoft.com/office/officeart/2005/8/layout/list1"/>
    <dgm:cxn modelId="{D515BBAB-7C09-4135-9AE6-FB52ED084D73}" type="presParOf" srcId="{4C1C7CF3-4184-4B5F-9527-885B4B0353BF}" destId="{8234DCD7-D5BB-4C6A-AF20-655A6EA9C12C}" srcOrd="0" destOrd="0" presId="urn:microsoft.com/office/officeart/2005/8/layout/list1"/>
    <dgm:cxn modelId="{9C1823C4-6EA5-403C-A0E9-A122AAC3DE94}" type="presParOf" srcId="{8234DCD7-D5BB-4C6A-AF20-655A6EA9C12C}" destId="{5D76A9AA-979D-4FC7-9E63-96B8FA83A710}" srcOrd="0" destOrd="0" presId="urn:microsoft.com/office/officeart/2005/8/layout/list1"/>
    <dgm:cxn modelId="{7105FA3D-0F1D-4363-BAE7-064635F8CE84}" type="presParOf" srcId="{8234DCD7-D5BB-4C6A-AF20-655A6EA9C12C}" destId="{09AD124E-9B73-4464-9118-122EEEBEDA3B}" srcOrd="1" destOrd="0" presId="urn:microsoft.com/office/officeart/2005/8/layout/list1"/>
    <dgm:cxn modelId="{3E45CC97-1464-4EF4-B7ED-5C5CCD54F615}" type="presParOf" srcId="{4C1C7CF3-4184-4B5F-9527-885B4B0353BF}" destId="{2D7B7EE6-D2FE-4F68-A069-0B8B9A96A9CF}" srcOrd="1" destOrd="0" presId="urn:microsoft.com/office/officeart/2005/8/layout/list1"/>
    <dgm:cxn modelId="{30F52197-C179-40DD-B03D-09E31A03F140}" type="presParOf" srcId="{4C1C7CF3-4184-4B5F-9527-885B4B0353BF}" destId="{A1C0B6D3-93F8-4393-B7D6-F66965996E29}" srcOrd="2" destOrd="0" presId="urn:microsoft.com/office/officeart/2005/8/layout/list1"/>
    <dgm:cxn modelId="{E81BEF6F-DD20-47A6-87FA-4D3B7321E0C4}" type="presParOf" srcId="{4C1C7CF3-4184-4B5F-9527-885B4B0353BF}" destId="{F6F29218-BEC0-4B67-89D4-C00FF2613608}" srcOrd="3" destOrd="0" presId="urn:microsoft.com/office/officeart/2005/8/layout/list1"/>
    <dgm:cxn modelId="{81459E27-65EB-43A2-ADCA-AD06C9CD63F8}" type="presParOf" srcId="{4C1C7CF3-4184-4B5F-9527-885B4B0353BF}" destId="{CB019F78-B276-4E4A-A2AA-307D5211D016}" srcOrd="4" destOrd="0" presId="urn:microsoft.com/office/officeart/2005/8/layout/list1"/>
    <dgm:cxn modelId="{F5724EC8-CDDA-40A4-8D29-778DAAF0797A}" type="presParOf" srcId="{CB019F78-B276-4E4A-A2AA-307D5211D016}" destId="{EFAC2180-15EE-4443-AE91-D8790D1569F0}" srcOrd="0" destOrd="0" presId="urn:microsoft.com/office/officeart/2005/8/layout/list1"/>
    <dgm:cxn modelId="{49E2AA48-59CB-4B1B-84D9-E3BFAC213FF2}" type="presParOf" srcId="{CB019F78-B276-4E4A-A2AA-307D5211D016}" destId="{03F30584-4F65-433F-B3BB-C772AAA25603}" srcOrd="1" destOrd="0" presId="urn:microsoft.com/office/officeart/2005/8/layout/list1"/>
    <dgm:cxn modelId="{F47AAFBF-1F69-4789-901A-506B3262BDB8}" type="presParOf" srcId="{4C1C7CF3-4184-4B5F-9527-885B4B0353BF}" destId="{2F32AA4B-194E-4102-B0E1-DFB5880C292B}" srcOrd="5" destOrd="0" presId="urn:microsoft.com/office/officeart/2005/8/layout/list1"/>
    <dgm:cxn modelId="{7C15C7C7-7605-4CC9-8569-66705C1B3731}" type="presParOf" srcId="{4C1C7CF3-4184-4B5F-9527-885B4B0353BF}" destId="{EBBC3343-A681-4C8F-B17A-8BEDC1DAE6B3}" srcOrd="6" destOrd="0" presId="urn:microsoft.com/office/officeart/2005/8/layout/list1"/>
    <dgm:cxn modelId="{5DDB502A-F7F4-4C09-A8B6-F221B41D4BB2}" type="presParOf" srcId="{4C1C7CF3-4184-4B5F-9527-885B4B0353BF}" destId="{D15659F8-660B-4F68-8D64-A43394BE287A}" srcOrd="7" destOrd="0" presId="urn:microsoft.com/office/officeart/2005/8/layout/list1"/>
    <dgm:cxn modelId="{259EF720-431C-4820-8E1A-BF2B0306DD9D}" type="presParOf" srcId="{4C1C7CF3-4184-4B5F-9527-885B4B0353BF}" destId="{CBFDF673-0B72-46C9-8E40-596D2A48C8F3}" srcOrd="8" destOrd="0" presId="urn:microsoft.com/office/officeart/2005/8/layout/list1"/>
    <dgm:cxn modelId="{2B0E015B-E8EB-44C9-845A-11D75CC13743}" type="presParOf" srcId="{CBFDF673-0B72-46C9-8E40-596D2A48C8F3}" destId="{6CFFD11E-40FA-466B-98E7-404AE7C7C8F1}" srcOrd="0" destOrd="0" presId="urn:microsoft.com/office/officeart/2005/8/layout/list1"/>
    <dgm:cxn modelId="{DD315B0A-461B-4AE8-8B8A-C373DC1D5E23}" type="presParOf" srcId="{CBFDF673-0B72-46C9-8E40-596D2A48C8F3}" destId="{9103EC25-6FBB-4063-A1AD-ED86991555D5}" srcOrd="1" destOrd="0" presId="urn:microsoft.com/office/officeart/2005/8/layout/list1"/>
    <dgm:cxn modelId="{BA982492-DA33-4D8B-9A87-FDE2C5C1EFA2}" type="presParOf" srcId="{4C1C7CF3-4184-4B5F-9527-885B4B0353BF}" destId="{CF074E17-3447-4849-B116-57A09E79A930}" srcOrd="9" destOrd="0" presId="urn:microsoft.com/office/officeart/2005/8/layout/list1"/>
    <dgm:cxn modelId="{57018BE1-7ED8-4D89-B52C-B3DB394FF8D5}" type="presParOf" srcId="{4C1C7CF3-4184-4B5F-9527-885B4B0353BF}" destId="{9E385120-93FB-4389-97B0-B532861A62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C2A9A-0E82-49F5-9338-391255BB877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GT"/>
        </a:p>
      </dgm:t>
    </dgm:pt>
    <dgm:pt modelId="{5404DB37-55AE-42C3-8048-9E4DCEE1F716}">
      <dgm:prSet phldrT="[Texto]" custT="1"/>
      <dgm:spPr/>
      <dgm:t>
        <a:bodyPr/>
        <a:lstStyle/>
        <a:p>
          <a:r>
            <a:rPr lang="es-GT" sz="3200" dirty="0">
              <a:solidFill>
                <a:srgbClr val="002060"/>
              </a:solidFill>
              <a:latin typeface="Aptos" panose="020B0004020202020204" pitchFamily="34" charset="0"/>
            </a:rPr>
            <a:t>Endoso</a:t>
          </a:r>
        </a:p>
      </dgm:t>
    </dgm:pt>
    <dgm:pt modelId="{073D762B-8073-44A9-BA94-840E1A6976F5}" type="parTrans" cxnId="{022EB1CC-AC75-4D78-9520-8E07921F4A0F}">
      <dgm:prSet/>
      <dgm:spPr/>
      <dgm:t>
        <a:bodyPr/>
        <a:lstStyle/>
        <a:p>
          <a:endParaRPr lang="es-GT"/>
        </a:p>
      </dgm:t>
    </dgm:pt>
    <dgm:pt modelId="{C8164CFD-354B-44E6-B587-BC3CAAE43E7D}" type="sibTrans" cxnId="{022EB1CC-AC75-4D78-9520-8E07921F4A0F}">
      <dgm:prSet/>
      <dgm:spPr/>
      <dgm:t>
        <a:bodyPr/>
        <a:lstStyle/>
        <a:p>
          <a:endParaRPr lang="es-GT"/>
        </a:p>
      </dgm:t>
    </dgm:pt>
    <dgm:pt modelId="{9AC24963-ADC2-4C2C-990C-CBBFC1DE5DDB}">
      <dgm:prSet phldrT="[Texto]" custT="1"/>
      <dgm:spPr/>
      <dgm:t>
        <a:bodyPr/>
        <a:lstStyle/>
        <a:p>
          <a:r>
            <a:rPr lang="es-GT" sz="3200" dirty="0">
              <a:solidFill>
                <a:srgbClr val="002060"/>
              </a:solidFill>
              <a:latin typeface="Aptos" panose="020B0004020202020204" pitchFamily="34" charset="0"/>
            </a:rPr>
            <a:t>Entrega material del título de crédito</a:t>
          </a:r>
        </a:p>
      </dgm:t>
    </dgm:pt>
    <dgm:pt modelId="{0A2F6F58-6C9C-4679-BF67-F9FFB8A955AD}" type="parTrans" cxnId="{404851ED-F875-452D-9142-CAB25C1E2AB6}">
      <dgm:prSet/>
      <dgm:spPr/>
      <dgm:t>
        <a:bodyPr/>
        <a:lstStyle/>
        <a:p>
          <a:endParaRPr lang="es-GT"/>
        </a:p>
      </dgm:t>
    </dgm:pt>
    <dgm:pt modelId="{C6B591AE-0FF6-4F31-AA80-1328205E80C2}" type="sibTrans" cxnId="{404851ED-F875-452D-9142-CAB25C1E2AB6}">
      <dgm:prSet/>
      <dgm:spPr/>
      <dgm:t>
        <a:bodyPr/>
        <a:lstStyle/>
        <a:p>
          <a:endParaRPr lang="es-GT"/>
        </a:p>
      </dgm:t>
    </dgm:pt>
    <dgm:pt modelId="{7FE04B6B-3D28-4291-BBA9-8D6FF3F59ACA}">
      <dgm:prSet phldrT="[Texto]" custT="1"/>
      <dgm:spPr/>
      <dgm:t>
        <a:bodyPr/>
        <a:lstStyle/>
        <a:p>
          <a:r>
            <a:rPr lang="es-GT" sz="3200" dirty="0">
              <a:solidFill>
                <a:srgbClr val="002060"/>
              </a:solidFill>
              <a:latin typeface="Aptos" panose="020B0004020202020204" pitchFamily="34" charset="0"/>
            </a:rPr>
            <a:t>Inscripción de la transferencia en el registro del creador </a:t>
          </a:r>
        </a:p>
      </dgm:t>
    </dgm:pt>
    <dgm:pt modelId="{2B70E67B-05B0-4CA5-BCEC-AE5D78B73CD2}" type="parTrans" cxnId="{51D1BE3D-68DC-4ADE-AE79-1FD59766A9C4}">
      <dgm:prSet/>
      <dgm:spPr/>
      <dgm:t>
        <a:bodyPr/>
        <a:lstStyle/>
        <a:p>
          <a:endParaRPr lang="es-GT"/>
        </a:p>
      </dgm:t>
    </dgm:pt>
    <dgm:pt modelId="{A596302C-F342-42B8-8CFF-A430BD70D273}" type="sibTrans" cxnId="{51D1BE3D-68DC-4ADE-AE79-1FD59766A9C4}">
      <dgm:prSet/>
      <dgm:spPr/>
      <dgm:t>
        <a:bodyPr/>
        <a:lstStyle/>
        <a:p>
          <a:endParaRPr lang="es-GT"/>
        </a:p>
      </dgm:t>
    </dgm:pt>
    <dgm:pt modelId="{80722BC8-E5F6-4C62-B8F9-748B6F2943D7}" type="pres">
      <dgm:prSet presAssocID="{24AC2A9A-0E82-49F5-9338-391255BB87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B8131651-68F2-42EC-AF93-F801E727BDBD}" type="pres">
      <dgm:prSet presAssocID="{5404DB37-55AE-42C3-8048-9E4DCEE1F716}" presName="parentLin" presStyleCnt="0"/>
      <dgm:spPr/>
    </dgm:pt>
    <dgm:pt modelId="{4B05B6F7-1AD5-4786-A79B-C3572DCB473C}" type="pres">
      <dgm:prSet presAssocID="{5404DB37-55AE-42C3-8048-9E4DCEE1F716}" presName="parentLeftMargin" presStyleLbl="node1" presStyleIdx="0" presStyleCnt="3"/>
      <dgm:spPr/>
      <dgm:t>
        <a:bodyPr/>
        <a:lstStyle/>
        <a:p>
          <a:endParaRPr lang="es-GT"/>
        </a:p>
      </dgm:t>
    </dgm:pt>
    <dgm:pt modelId="{9A21AAB1-0B83-4F60-AB54-F7DFF653B21F}" type="pres">
      <dgm:prSet presAssocID="{5404DB37-55AE-42C3-8048-9E4DCEE1F716}" presName="parentText" presStyleLbl="node1" presStyleIdx="0" presStyleCnt="3" custScaleX="139376" custLinFactNeighborX="-2321" custLinFactNeighborY="3025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4C7EFAD-E912-4447-8059-96CFA8E69975}" type="pres">
      <dgm:prSet presAssocID="{5404DB37-55AE-42C3-8048-9E4DCEE1F716}" presName="negativeSpace" presStyleCnt="0"/>
      <dgm:spPr/>
    </dgm:pt>
    <dgm:pt modelId="{458E4A42-4416-425F-B2F1-4320866DB82F}" type="pres">
      <dgm:prSet presAssocID="{5404DB37-55AE-42C3-8048-9E4DCEE1F716}" presName="childText" presStyleLbl="conFgAcc1" presStyleIdx="0" presStyleCnt="3">
        <dgm:presLayoutVars>
          <dgm:bulletEnabled val="1"/>
        </dgm:presLayoutVars>
      </dgm:prSet>
      <dgm:spPr/>
    </dgm:pt>
    <dgm:pt modelId="{A0C48D01-C567-4A1C-B8F2-43D92725396E}" type="pres">
      <dgm:prSet presAssocID="{C8164CFD-354B-44E6-B587-BC3CAAE43E7D}" presName="spaceBetweenRectangles" presStyleCnt="0"/>
      <dgm:spPr/>
    </dgm:pt>
    <dgm:pt modelId="{DA9E3F6F-4BC9-4DB2-BE9F-5A2069B426E7}" type="pres">
      <dgm:prSet presAssocID="{9AC24963-ADC2-4C2C-990C-CBBFC1DE5DDB}" presName="parentLin" presStyleCnt="0"/>
      <dgm:spPr/>
    </dgm:pt>
    <dgm:pt modelId="{F47EA649-2724-44C9-B7E1-2582AAF2C8B1}" type="pres">
      <dgm:prSet presAssocID="{9AC24963-ADC2-4C2C-990C-CBBFC1DE5DDB}" presName="parentLeftMargin" presStyleLbl="node1" presStyleIdx="0" presStyleCnt="3"/>
      <dgm:spPr/>
      <dgm:t>
        <a:bodyPr/>
        <a:lstStyle/>
        <a:p>
          <a:endParaRPr lang="es-GT"/>
        </a:p>
      </dgm:t>
    </dgm:pt>
    <dgm:pt modelId="{8CA8BF2C-215C-418D-8711-55BEF192CDD2}" type="pres">
      <dgm:prSet presAssocID="{9AC24963-ADC2-4C2C-990C-CBBFC1DE5DDB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3FA33AF-7497-4662-B331-EC37FE5A8282}" type="pres">
      <dgm:prSet presAssocID="{9AC24963-ADC2-4C2C-990C-CBBFC1DE5DDB}" presName="negativeSpace" presStyleCnt="0"/>
      <dgm:spPr/>
    </dgm:pt>
    <dgm:pt modelId="{7018BCA2-656A-4DF7-AAB4-0A45379F5B74}" type="pres">
      <dgm:prSet presAssocID="{9AC24963-ADC2-4C2C-990C-CBBFC1DE5DDB}" presName="childText" presStyleLbl="conFgAcc1" presStyleIdx="1" presStyleCnt="3">
        <dgm:presLayoutVars>
          <dgm:bulletEnabled val="1"/>
        </dgm:presLayoutVars>
      </dgm:prSet>
      <dgm:spPr/>
    </dgm:pt>
    <dgm:pt modelId="{79E6E4C1-8B6D-48F3-8C90-74F853E9862C}" type="pres">
      <dgm:prSet presAssocID="{C6B591AE-0FF6-4F31-AA80-1328205E80C2}" presName="spaceBetweenRectangles" presStyleCnt="0"/>
      <dgm:spPr/>
    </dgm:pt>
    <dgm:pt modelId="{763FBF87-94C7-4DBF-ACD4-D5408762562D}" type="pres">
      <dgm:prSet presAssocID="{7FE04B6B-3D28-4291-BBA9-8D6FF3F59ACA}" presName="parentLin" presStyleCnt="0"/>
      <dgm:spPr/>
    </dgm:pt>
    <dgm:pt modelId="{D3ACA535-9520-4226-B8C5-2B1BAADD78BB}" type="pres">
      <dgm:prSet presAssocID="{7FE04B6B-3D28-4291-BBA9-8D6FF3F59ACA}" presName="parentLeftMargin" presStyleLbl="node1" presStyleIdx="1" presStyleCnt="3"/>
      <dgm:spPr/>
      <dgm:t>
        <a:bodyPr/>
        <a:lstStyle/>
        <a:p>
          <a:endParaRPr lang="es-GT"/>
        </a:p>
      </dgm:t>
    </dgm:pt>
    <dgm:pt modelId="{E5AF8ED7-E243-4F81-99C5-86A2C4AE541A}" type="pres">
      <dgm:prSet presAssocID="{7FE04B6B-3D28-4291-BBA9-8D6FF3F59ACA}" presName="parentText" presStyleLbl="node1" presStyleIdx="2" presStyleCnt="3" custScaleX="136060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15ADDEF-E9F1-4670-9A20-76691D9B9900}" type="pres">
      <dgm:prSet presAssocID="{7FE04B6B-3D28-4291-BBA9-8D6FF3F59ACA}" presName="negativeSpace" presStyleCnt="0"/>
      <dgm:spPr/>
    </dgm:pt>
    <dgm:pt modelId="{642942F7-6C9A-4230-B3D3-5A57A5378102}" type="pres">
      <dgm:prSet presAssocID="{7FE04B6B-3D28-4291-BBA9-8D6FF3F59AC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16EBB6F-E7C5-41DA-9D2B-E53018078F03}" type="presOf" srcId="{9AC24963-ADC2-4C2C-990C-CBBFC1DE5DDB}" destId="{F47EA649-2724-44C9-B7E1-2582AAF2C8B1}" srcOrd="0" destOrd="0" presId="urn:microsoft.com/office/officeart/2005/8/layout/list1"/>
    <dgm:cxn modelId="{CB33E782-FDB9-4D74-9697-65FF48244A5E}" type="presOf" srcId="{24AC2A9A-0E82-49F5-9338-391255BB877B}" destId="{80722BC8-E5F6-4C62-B8F9-748B6F2943D7}" srcOrd="0" destOrd="0" presId="urn:microsoft.com/office/officeart/2005/8/layout/list1"/>
    <dgm:cxn modelId="{837B787C-276D-4E6B-8165-1E35F8E82FE1}" type="presOf" srcId="{5404DB37-55AE-42C3-8048-9E4DCEE1F716}" destId="{4B05B6F7-1AD5-4786-A79B-C3572DCB473C}" srcOrd="0" destOrd="0" presId="urn:microsoft.com/office/officeart/2005/8/layout/list1"/>
    <dgm:cxn modelId="{022EB1CC-AC75-4D78-9520-8E07921F4A0F}" srcId="{24AC2A9A-0E82-49F5-9338-391255BB877B}" destId="{5404DB37-55AE-42C3-8048-9E4DCEE1F716}" srcOrd="0" destOrd="0" parTransId="{073D762B-8073-44A9-BA94-840E1A6976F5}" sibTransId="{C8164CFD-354B-44E6-B587-BC3CAAE43E7D}"/>
    <dgm:cxn modelId="{4C0CB758-1C94-4A4A-993D-EAA128BAA386}" type="presOf" srcId="{7FE04B6B-3D28-4291-BBA9-8D6FF3F59ACA}" destId="{D3ACA535-9520-4226-B8C5-2B1BAADD78BB}" srcOrd="0" destOrd="0" presId="urn:microsoft.com/office/officeart/2005/8/layout/list1"/>
    <dgm:cxn modelId="{404851ED-F875-452D-9142-CAB25C1E2AB6}" srcId="{24AC2A9A-0E82-49F5-9338-391255BB877B}" destId="{9AC24963-ADC2-4C2C-990C-CBBFC1DE5DDB}" srcOrd="1" destOrd="0" parTransId="{0A2F6F58-6C9C-4679-BF67-F9FFB8A955AD}" sibTransId="{C6B591AE-0FF6-4F31-AA80-1328205E80C2}"/>
    <dgm:cxn modelId="{7746B84E-A9BC-4892-9769-D99FD45A7755}" type="presOf" srcId="{7FE04B6B-3D28-4291-BBA9-8D6FF3F59ACA}" destId="{E5AF8ED7-E243-4F81-99C5-86A2C4AE541A}" srcOrd="1" destOrd="0" presId="urn:microsoft.com/office/officeart/2005/8/layout/list1"/>
    <dgm:cxn modelId="{BA38746C-A5B1-4C78-BBB8-A7376C91281C}" type="presOf" srcId="{9AC24963-ADC2-4C2C-990C-CBBFC1DE5DDB}" destId="{8CA8BF2C-215C-418D-8711-55BEF192CDD2}" srcOrd="1" destOrd="0" presId="urn:microsoft.com/office/officeart/2005/8/layout/list1"/>
    <dgm:cxn modelId="{51D1BE3D-68DC-4ADE-AE79-1FD59766A9C4}" srcId="{24AC2A9A-0E82-49F5-9338-391255BB877B}" destId="{7FE04B6B-3D28-4291-BBA9-8D6FF3F59ACA}" srcOrd="2" destOrd="0" parTransId="{2B70E67B-05B0-4CA5-BCEC-AE5D78B73CD2}" sibTransId="{A596302C-F342-42B8-8CFF-A430BD70D273}"/>
    <dgm:cxn modelId="{CC6C0D95-1DA8-4953-A62A-EF71786D301D}" type="presOf" srcId="{5404DB37-55AE-42C3-8048-9E4DCEE1F716}" destId="{9A21AAB1-0B83-4F60-AB54-F7DFF653B21F}" srcOrd="1" destOrd="0" presId="urn:microsoft.com/office/officeart/2005/8/layout/list1"/>
    <dgm:cxn modelId="{687D00AA-5EAB-4085-A1BF-05CCB6F74F1C}" type="presParOf" srcId="{80722BC8-E5F6-4C62-B8F9-748B6F2943D7}" destId="{B8131651-68F2-42EC-AF93-F801E727BDBD}" srcOrd="0" destOrd="0" presId="urn:microsoft.com/office/officeart/2005/8/layout/list1"/>
    <dgm:cxn modelId="{F437D14C-BBF2-4E45-8B50-F32FD4A7C79C}" type="presParOf" srcId="{B8131651-68F2-42EC-AF93-F801E727BDBD}" destId="{4B05B6F7-1AD5-4786-A79B-C3572DCB473C}" srcOrd="0" destOrd="0" presId="urn:microsoft.com/office/officeart/2005/8/layout/list1"/>
    <dgm:cxn modelId="{5B7976E0-E5A1-4F21-B099-1240E0D934DD}" type="presParOf" srcId="{B8131651-68F2-42EC-AF93-F801E727BDBD}" destId="{9A21AAB1-0B83-4F60-AB54-F7DFF653B21F}" srcOrd="1" destOrd="0" presId="urn:microsoft.com/office/officeart/2005/8/layout/list1"/>
    <dgm:cxn modelId="{49AD8D8E-7F5B-4DA8-BC15-15E444E0100E}" type="presParOf" srcId="{80722BC8-E5F6-4C62-B8F9-748B6F2943D7}" destId="{34C7EFAD-E912-4447-8059-96CFA8E69975}" srcOrd="1" destOrd="0" presId="urn:microsoft.com/office/officeart/2005/8/layout/list1"/>
    <dgm:cxn modelId="{38C653A4-8FA6-4E7D-8B5D-10D7F519BFB4}" type="presParOf" srcId="{80722BC8-E5F6-4C62-B8F9-748B6F2943D7}" destId="{458E4A42-4416-425F-B2F1-4320866DB82F}" srcOrd="2" destOrd="0" presId="urn:microsoft.com/office/officeart/2005/8/layout/list1"/>
    <dgm:cxn modelId="{37B28CD3-469E-487A-80F6-7110D0097EA9}" type="presParOf" srcId="{80722BC8-E5F6-4C62-B8F9-748B6F2943D7}" destId="{A0C48D01-C567-4A1C-B8F2-43D92725396E}" srcOrd="3" destOrd="0" presId="urn:microsoft.com/office/officeart/2005/8/layout/list1"/>
    <dgm:cxn modelId="{30E63501-31D1-49BD-A316-54A1F443C457}" type="presParOf" srcId="{80722BC8-E5F6-4C62-B8F9-748B6F2943D7}" destId="{DA9E3F6F-4BC9-4DB2-BE9F-5A2069B426E7}" srcOrd="4" destOrd="0" presId="urn:microsoft.com/office/officeart/2005/8/layout/list1"/>
    <dgm:cxn modelId="{4B944C19-E3C4-4CD2-BDE4-0A0ABFBF4DA9}" type="presParOf" srcId="{DA9E3F6F-4BC9-4DB2-BE9F-5A2069B426E7}" destId="{F47EA649-2724-44C9-B7E1-2582AAF2C8B1}" srcOrd="0" destOrd="0" presId="urn:microsoft.com/office/officeart/2005/8/layout/list1"/>
    <dgm:cxn modelId="{95C126BA-149A-4FC2-ADE3-3C095959C231}" type="presParOf" srcId="{DA9E3F6F-4BC9-4DB2-BE9F-5A2069B426E7}" destId="{8CA8BF2C-215C-418D-8711-55BEF192CDD2}" srcOrd="1" destOrd="0" presId="urn:microsoft.com/office/officeart/2005/8/layout/list1"/>
    <dgm:cxn modelId="{95540F4F-BA37-4F86-A6B3-9890ACA20E0A}" type="presParOf" srcId="{80722BC8-E5F6-4C62-B8F9-748B6F2943D7}" destId="{D3FA33AF-7497-4662-B331-EC37FE5A8282}" srcOrd="5" destOrd="0" presId="urn:microsoft.com/office/officeart/2005/8/layout/list1"/>
    <dgm:cxn modelId="{17A1C019-754A-4098-BB85-646DE77FB0D5}" type="presParOf" srcId="{80722BC8-E5F6-4C62-B8F9-748B6F2943D7}" destId="{7018BCA2-656A-4DF7-AAB4-0A45379F5B74}" srcOrd="6" destOrd="0" presId="urn:microsoft.com/office/officeart/2005/8/layout/list1"/>
    <dgm:cxn modelId="{AEFC54B0-308D-4784-A313-45974049F17F}" type="presParOf" srcId="{80722BC8-E5F6-4C62-B8F9-748B6F2943D7}" destId="{79E6E4C1-8B6D-48F3-8C90-74F853E9862C}" srcOrd="7" destOrd="0" presId="urn:microsoft.com/office/officeart/2005/8/layout/list1"/>
    <dgm:cxn modelId="{96CE2E9F-B823-4850-A926-924ACE448EB4}" type="presParOf" srcId="{80722BC8-E5F6-4C62-B8F9-748B6F2943D7}" destId="{763FBF87-94C7-4DBF-ACD4-D5408762562D}" srcOrd="8" destOrd="0" presId="urn:microsoft.com/office/officeart/2005/8/layout/list1"/>
    <dgm:cxn modelId="{41E03672-CB91-4D8A-BDD7-CAC761DDD7CB}" type="presParOf" srcId="{763FBF87-94C7-4DBF-ACD4-D5408762562D}" destId="{D3ACA535-9520-4226-B8C5-2B1BAADD78BB}" srcOrd="0" destOrd="0" presId="urn:microsoft.com/office/officeart/2005/8/layout/list1"/>
    <dgm:cxn modelId="{CE879671-8F23-4E50-B572-FB81BDB1EDD9}" type="presParOf" srcId="{763FBF87-94C7-4DBF-ACD4-D5408762562D}" destId="{E5AF8ED7-E243-4F81-99C5-86A2C4AE541A}" srcOrd="1" destOrd="0" presId="urn:microsoft.com/office/officeart/2005/8/layout/list1"/>
    <dgm:cxn modelId="{DD10463D-2667-4E43-A1BB-5EF088AADA09}" type="presParOf" srcId="{80722BC8-E5F6-4C62-B8F9-748B6F2943D7}" destId="{615ADDEF-E9F1-4670-9A20-76691D9B9900}" srcOrd="9" destOrd="0" presId="urn:microsoft.com/office/officeart/2005/8/layout/list1"/>
    <dgm:cxn modelId="{0B83F8D0-1AD9-426D-B4DD-208BCAE75E6A}" type="presParOf" srcId="{80722BC8-E5F6-4C62-B8F9-748B6F2943D7}" destId="{642942F7-6C9A-4230-B3D3-5A57A537810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323B-C090-4BF6-BFC8-AD9D9A6492CF}" type="datetimeFigureOut">
              <a:rPr lang="es-GT" smtClean="0"/>
              <a:t>12/02/2026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CDB-0CBB-4867-B31D-B233CA33E097}" type="slidenum">
              <a:rPr lang="es-GT" smtClean="0"/>
              <a:t>‹Nº›</a:t>
            </a:fld>
            <a:endParaRPr lang="es-G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1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323B-C090-4BF6-BFC8-AD9D9A6492CF}" type="datetimeFigureOut">
              <a:rPr lang="es-GT" smtClean="0"/>
              <a:t>12/02/2026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CDB-0CBB-4867-B31D-B233CA33E0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8057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323B-C090-4BF6-BFC8-AD9D9A6492CF}" type="datetimeFigureOut">
              <a:rPr lang="es-GT" smtClean="0"/>
              <a:t>12/02/2026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CDB-0CBB-4867-B31D-B233CA33E0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9094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323B-C090-4BF6-BFC8-AD9D9A6492CF}" type="datetimeFigureOut">
              <a:rPr lang="es-GT" smtClean="0"/>
              <a:t>12/02/2026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CDB-0CBB-4867-B31D-B233CA33E0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523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323B-C090-4BF6-BFC8-AD9D9A6492CF}" type="datetimeFigureOut">
              <a:rPr lang="es-GT" smtClean="0"/>
              <a:t>12/02/2026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CDB-0CBB-4867-B31D-B233CA33E097}" type="slidenum">
              <a:rPr lang="es-GT" smtClean="0"/>
              <a:t>‹Nº›</a:t>
            </a:fld>
            <a:endParaRPr lang="es-G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17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323B-C090-4BF6-BFC8-AD9D9A6492CF}" type="datetimeFigureOut">
              <a:rPr lang="es-GT" smtClean="0"/>
              <a:t>12/02/2026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CDB-0CBB-4867-B31D-B233CA33E0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364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323B-C090-4BF6-BFC8-AD9D9A6492CF}" type="datetimeFigureOut">
              <a:rPr lang="es-GT" smtClean="0"/>
              <a:t>12/02/2026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CDB-0CBB-4867-B31D-B233CA33E0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2942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323B-C090-4BF6-BFC8-AD9D9A6492CF}" type="datetimeFigureOut">
              <a:rPr lang="es-GT" smtClean="0"/>
              <a:t>12/02/2026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CDB-0CBB-4867-B31D-B233CA33E0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3515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323B-C090-4BF6-BFC8-AD9D9A6492CF}" type="datetimeFigureOut">
              <a:rPr lang="es-GT" smtClean="0"/>
              <a:t>12/02/2026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CDB-0CBB-4867-B31D-B233CA33E0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869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34323B-C090-4BF6-BFC8-AD9D9A6492CF}" type="datetimeFigureOut">
              <a:rPr lang="es-GT" smtClean="0"/>
              <a:t>12/02/2026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EC5CDB-0CBB-4867-B31D-B233CA33E0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934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323B-C090-4BF6-BFC8-AD9D9A6492CF}" type="datetimeFigureOut">
              <a:rPr lang="es-GT" smtClean="0"/>
              <a:t>12/02/2026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CDB-0CBB-4867-B31D-B233CA33E0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946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34323B-C090-4BF6-BFC8-AD9D9A6492CF}" type="datetimeFigureOut">
              <a:rPr lang="es-GT" smtClean="0"/>
              <a:t>12/02/2026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EC5CDB-0CBB-4867-B31D-B233CA33E097}" type="slidenum">
              <a:rPr lang="es-GT" smtClean="0"/>
              <a:t>‹Nº›</a:t>
            </a:fld>
            <a:endParaRPr lang="es-G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8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125B8F-4B5C-AE8E-40FF-5A29B8A5B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562150"/>
            <a:ext cx="10058400" cy="3566160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s-GT" sz="6600" dirty="0">
                <a:solidFill>
                  <a:srgbClr val="002060"/>
                </a:solidFill>
                <a:latin typeface="Aptos" panose="020B0004020202020204" pitchFamily="34" charset="0"/>
              </a:rPr>
              <a:t>TEMA #2 </a:t>
            </a:r>
            <a:br>
              <a:rPr lang="es-GT" sz="6600" dirty="0">
                <a:solidFill>
                  <a:srgbClr val="002060"/>
                </a:solidFill>
                <a:latin typeface="Aptos" panose="020B0004020202020204" pitchFamily="34" charset="0"/>
              </a:rPr>
            </a:br>
            <a:r>
              <a:rPr lang="es-GT" sz="6600" dirty="0">
                <a:solidFill>
                  <a:srgbClr val="002060"/>
                </a:solidFill>
                <a:latin typeface="Aptos" panose="020B0004020202020204" pitchFamily="34" charset="0"/>
              </a:rPr>
              <a:t>LA CIRCULACIÓN DE LOS TITULOS DE CRÉDITO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F9254FD-B576-B146-2402-B5BF4DFA7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662896"/>
            <a:ext cx="10058400" cy="1143000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GT" sz="2800" b="1" dirty="0">
                <a:solidFill>
                  <a:srgbClr val="002060"/>
                </a:solidFill>
                <a:latin typeface="Bahnschrift" panose="020B0502040204020203" pitchFamily="34" charset="0"/>
              </a:rPr>
              <a:t>CLASE # 2    SÁBADO </a:t>
            </a:r>
            <a:r>
              <a:rPr lang="es-GT" sz="28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14-FEBRERO-2026</a:t>
            </a:r>
            <a:endParaRPr lang="es-GT" sz="28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/>
            <a:r>
              <a:rPr lang="es-GT" sz="2800" b="1" dirty="0">
                <a:solidFill>
                  <a:srgbClr val="002060"/>
                </a:solidFill>
                <a:latin typeface="Bahnschrift" panose="020B0502040204020203" pitchFamily="34" charset="0"/>
              </a:rPr>
              <a:t>CURSO: DERECHO MERCANTIL II</a:t>
            </a:r>
          </a:p>
        </p:txBody>
      </p:sp>
    </p:spTree>
    <p:extLst>
      <p:ext uri="{BB962C8B-B14F-4D97-AF65-F5344CB8AC3E}">
        <p14:creationId xmlns:p14="http://schemas.microsoft.com/office/powerpoint/2010/main" val="330548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1C6DC5B-C344-2B09-F7F0-0CDC60E3831E}"/>
              </a:ext>
            </a:extLst>
          </p:cNvPr>
          <p:cNvSpPr txBox="1"/>
          <p:nvPr/>
        </p:nvSpPr>
        <p:spPr>
          <a:xfrm>
            <a:off x="1304925" y="2556986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CÓDIGO DE COMERCIO </a:t>
            </a:r>
          </a:p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ARTÍCULO 436. TÍTULOS AL PORTADOR. </a:t>
            </a:r>
          </a:p>
          <a:p>
            <a:pPr algn="just"/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Son títulos al portador los que no están emitidos a favor de persona determinada, aunque no contenga la cláusula: al portador, y se transmiten por la simple tradición.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15465C7-5697-72F8-8282-B139E17C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5400" dirty="0">
                <a:solidFill>
                  <a:srgbClr val="002060"/>
                </a:solidFill>
                <a:latin typeface="Aptos" panose="020B0004020202020204" pitchFamily="34" charset="0"/>
              </a:rPr>
              <a:t>CONCEPTO LEGAL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7042768-163E-4DD0-DAA0-91792CEA6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26" y="1905000"/>
            <a:ext cx="4305299" cy="430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7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DAFCBF8-5833-BBFA-0821-61DA4EDD7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61" y="905933"/>
            <a:ext cx="9599481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5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1FCF6F-CB25-B2D6-0150-903BAE06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dirty="0">
                <a:solidFill>
                  <a:srgbClr val="002060"/>
                </a:solidFill>
              </a:rPr>
              <a:t>3.2.- CLASES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A231DA96-D16D-9E1E-94CE-02D28244D8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594631"/>
              </p:ext>
            </p:extLst>
          </p:nvPr>
        </p:nvGraphicFramePr>
        <p:xfrm>
          <a:off x="2032000" y="1924050"/>
          <a:ext cx="7664450" cy="421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514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8C2499-BEC9-86C2-8256-2285A5D7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>
                <a:solidFill>
                  <a:srgbClr val="002060"/>
                </a:solidFill>
                <a:latin typeface="Aptos" panose="020B0004020202020204" pitchFamily="34" charset="0"/>
              </a:rPr>
              <a:t>3.3. EJERCICIO DEL DERECHO INCORPORADO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55CAA6B-8E46-D170-CE12-101E0E7251F7}"/>
              </a:ext>
            </a:extLst>
          </p:cNvPr>
          <p:cNvSpPr txBox="1"/>
          <p:nvPr/>
        </p:nvSpPr>
        <p:spPr>
          <a:xfrm>
            <a:off x="1514475" y="1889760"/>
            <a:ext cx="9420225" cy="375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300" dirty="0">
                <a:solidFill>
                  <a:srgbClr val="002060"/>
                </a:solidFill>
                <a:latin typeface="Aptos" panose="020B0004020202020204" pitchFamily="34" charset="0"/>
              </a:rPr>
              <a:t>El tenedor del título de crédito al portador se legitima para el ejercicio del derecho incorporado </a:t>
            </a:r>
            <a:r>
              <a:rPr lang="es-MX" sz="23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“por la simple exhibición del título” </a:t>
            </a:r>
            <a:r>
              <a:rPr lang="es-MX" sz="2300" dirty="0">
                <a:solidFill>
                  <a:srgbClr val="002060"/>
                </a:solidFill>
                <a:latin typeface="Aptos" panose="020B0004020202020204" pitchFamily="34" charset="0"/>
              </a:rPr>
              <a:t>(Artículo 437 C. </a:t>
            </a:r>
            <a:r>
              <a:rPr lang="es-MX" sz="2300" dirty="0" err="1">
                <a:solidFill>
                  <a:srgbClr val="002060"/>
                </a:solidFill>
                <a:latin typeface="Aptos" panose="020B0004020202020204" pitchFamily="34" charset="0"/>
              </a:rPr>
              <a:t>Com</a:t>
            </a:r>
            <a:r>
              <a:rPr lang="es-MX" sz="2300" dirty="0">
                <a:solidFill>
                  <a:srgbClr val="002060"/>
                </a:solidFill>
                <a:latin typeface="Aptos" panose="020B00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300" dirty="0">
                <a:solidFill>
                  <a:srgbClr val="002060"/>
                </a:solidFill>
                <a:latin typeface="Aptos" panose="020B0004020202020204" pitchFamily="34" charset="0"/>
              </a:rPr>
              <a:t>La exhibición implica la posesión del documento.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300" dirty="0">
                <a:solidFill>
                  <a:srgbClr val="002060"/>
                </a:solidFill>
                <a:latin typeface="Aptos" panose="020B0004020202020204" pitchFamily="34" charset="0"/>
              </a:rPr>
              <a:t>El deudor esta obligado a realizar la contraprestación (pago) a quien le exhiba el título, sin que puede exigir prueba alguna sobre la procedencia, presumiéndose la verdad sabida y la buena fe guardada</a:t>
            </a:r>
          </a:p>
        </p:txBody>
      </p:sp>
    </p:spTree>
    <p:extLst>
      <p:ext uri="{BB962C8B-B14F-4D97-AF65-F5344CB8AC3E}">
        <p14:creationId xmlns:p14="http://schemas.microsoft.com/office/powerpoint/2010/main" val="1080383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AC8429-A293-4D71-5757-844A6005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dirty="0">
                <a:solidFill>
                  <a:srgbClr val="002060"/>
                </a:solidFill>
                <a:latin typeface="Aptos" panose="020B0004020202020204" pitchFamily="34" charset="0"/>
              </a:rPr>
              <a:t>3.4. CIRCULACIÓN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E3721A9-47ED-D147-410E-E4132A76D45C}"/>
              </a:ext>
            </a:extLst>
          </p:cNvPr>
          <p:cNvSpPr txBox="1"/>
          <p:nvPr/>
        </p:nvSpPr>
        <p:spPr>
          <a:xfrm>
            <a:off x="1830705" y="2161312"/>
            <a:ext cx="859155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002060"/>
                </a:solidFill>
              </a:rPr>
              <a:t>Los títulos al portador circulan en el comercio bajo la etiqueta de la </a:t>
            </a:r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“simple tradición”, </a:t>
            </a:r>
            <a:r>
              <a:rPr lang="es-MX" sz="2400" dirty="0">
                <a:solidFill>
                  <a:srgbClr val="002060"/>
                </a:solidFill>
              </a:rPr>
              <a:t>la cual consiste en la </a:t>
            </a:r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entrega material </a:t>
            </a:r>
            <a:r>
              <a:rPr lang="es-MX" sz="2400" dirty="0">
                <a:solidFill>
                  <a:srgbClr val="002060"/>
                </a:solidFill>
              </a:rPr>
              <a:t>del documento de una persona a otra, esto equivale a </a:t>
            </a:r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transferencia de la propiedad</a:t>
            </a:r>
            <a:r>
              <a:rPr lang="es-MX" sz="2400" dirty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002060"/>
                </a:solidFill>
              </a:rPr>
              <a:t>El tenedor de un título de crédito al portador, </a:t>
            </a:r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está legitimado </a:t>
            </a:r>
            <a:r>
              <a:rPr lang="es-MX" sz="2400" dirty="0">
                <a:solidFill>
                  <a:srgbClr val="002060"/>
                </a:solidFill>
              </a:rPr>
              <a:t>por su </a:t>
            </a:r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simple posesión o tenencia</a:t>
            </a:r>
            <a:r>
              <a:rPr lang="es-MX" sz="2400" dirty="0">
                <a:solidFill>
                  <a:srgbClr val="002060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8066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8011BB-2E95-D88A-4CFD-C318D722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5400" dirty="0">
                <a:latin typeface="Aptos" panose="020B0004020202020204" pitchFamily="34" charset="0"/>
              </a:rPr>
              <a:t>3.5. PERDIDA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614947F-6E1A-8DEB-5514-80FE887CE711}"/>
              </a:ext>
            </a:extLst>
          </p:cNvPr>
          <p:cNvSpPr txBox="1"/>
          <p:nvPr/>
        </p:nvSpPr>
        <p:spPr>
          <a:xfrm>
            <a:off x="1659254" y="2170063"/>
            <a:ext cx="89344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CODIGO DE COMERCIO </a:t>
            </a:r>
          </a:p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ARTÍCULO 651. TITULO AL PORTADOR. </a:t>
            </a:r>
          </a:p>
          <a:p>
            <a:pPr algn="just"/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Los títulos al portador no serán cancelables. Su tenedor podrá, en los supuestos que establece el artículo 634 de este Código, notificar judicialmente al emisor, el extravío o el robo. </a:t>
            </a:r>
          </a:p>
          <a:p>
            <a:pPr algn="just"/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Transcurrido el término de la prescripción de los derechos incorporados en el título, si no se hubiere presentado a cobrarlo un tenedor de buena fe, el obligado deberá pagar el principal y los accesorios al denunciante</a:t>
            </a:r>
            <a:endParaRPr lang="es-GT" sz="24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7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9A5A6D-AD20-DC53-0711-6BF4F19B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5400" dirty="0">
                <a:solidFill>
                  <a:srgbClr val="002060"/>
                </a:solidFill>
                <a:latin typeface="Aptos" panose="020B0004020202020204" pitchFamily="34" charset="0"/>
              </a:rPr>
              <a:t>3.6. REIVINDICACIÓN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F635E05-91E1-98D6-26F4-1F1BF803B207}"/>
              </a:ext>
            </a:extLst>
          </p:cNvPr>
          <p:cNvSpPr txBox="1"/>
          <p:nvPr/>
        </p:nvSpPr>
        <p:spPr>
          <a:xfrm>
            <a:off x="1881187" y="2065288"/>
            <a:ext cx="8767763" cy="374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rgbClr val="002060"/>
                </a:solidFill>
                <a:latin typeface="Aptos" panose="020B0004020202020204" pitchFamily="34" charset="0"/>
              </a:rPr>
              <a:t>Los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títulos al portador</a:t>
            </a:r>
            <a:r>
              <a:rPr lang="es-MX" sz="2000" dirty="0">
                <a:solidFill>
                  <a:srgbClr val="002060"/>
                </a:solidFill>
                <a:latin typeface="Aptos" panose="020B0004020202020204" pitchFamily="34" charset="0"/>
              </a:rPr>
              <a:t>, al igual que los demás títulos de crédito, pueden ser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reivindicados en los casos de extravió y robo</a:t>
            </a:r>
            <a:r>
              <a:rPr lang="es-MX" sz="2000" dirty="0">
                <a:solidFill>
                  <a:srgbClr val="002060"/>
                </a:solidFill>
                <a:latin typeface="Aptos" panose="020B0004020202020204" pitchFamily="34" charset="0"/>
              </a:rPr>
              <a:t>, ya que la disposición que confiere el derecho de reivindicación es genérica y no existe excepción o limitación alguna.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rgbClr val="002060"/>
                </a:solidFill>
                <a:latin typeface="Aptos" panose="020B0004020202020204" pitchFamily="34" charset="0"/>
              </a:rPr>
              <a:t>La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reivindicación de los títulos al portador </a:t>
            </a:r>
            <a:r>
              <a:rPr lang="es-MX" sz="2000" dirty="0">
                <a:solidFill>
                  <a:srgbClr val="002060"/>
                </a:solidFill>
                <a:latin typeface="Aptos" panose="020B0004020202020204" pitchFamily="34" charset="0"/>
              </a:rPr>
              <a:t>procederá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contra el primer adquiriente</a:t>
            </a:r>
            <a:r>
              <a:rPr lang="es-MX" sz="2000" dirty="0">
                <a:solidFill>
                  <a:srgbClr val="002060"/>
                </a:solidFill>
                <a:latin typeface="Aptos" panose="020B0004020202020204" pitchFamily="34" charset="0"/>
              </a:rPr>
              <a:t> y contra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quienes hayan obtenido </a:t>
            </a:r>
            <a:r>
              <a:rPr lang="es-MX" sz="2000" dirty="0">
                <a:solidFill>
                  <a:srgbClr val="002060"/>
                </a:solidFill>
                <a:latin typeface="Aptos" panose="020B0004020202020204" pitchFamily="34" charset="0"/>
              </a:rPr>
              <a:t>el título conociendo o debiendo conocer </a:t>
            </a:r>
            <a:r>
              <a:rPr lang="es-MX" sz="2000" b="1" dirty="0">
                <a:solidFill>
                  <a:srgbClr val="FF0000"/>
                </a:solidFill>
                <a:latin typeface="Aptos" panose="020B0004020202020204" pitchFamily="34" charset="0"/>
              </a:rPr>
              <a:t>los vicios de la posesión </a:t>
            </a:r>
            <a:r>
              <a:rPr lang="es-MX" sz="2000" dirty="0">
                <a:solidFill>
                  <a:srgbClr val="002060"/>
                </a:solidFill>
                <a:latin typeface="Aptos" panose="020B0004020202020204" pitchFamily="34" charset="0"/>
              </a:rPr>
              <a:t>de quien se los transmitió. (artículos 653 y 654 C. Com.) </a:t>
            </a:r>
          </a:p>
        </p:txBody>
      </p:sp>
    </p:spTree>
    <p:extLst>
      <p:ext uri="{BB962C8B-B14F-4D97-AF65-F5344CB8AC3E}">
        <p14:creationId xmlns:p14="http://schemas.microsoft.com/office/powerpoint/2010/main" val="3315175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5CB438-65CB-3725-C037-BDCBC6FD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dirty="0">
                <a:solidFill>
                  <a:srgbClr val="002060"/>
                </a:solidFill>
                <a:latin typeface="Aptos" panose="020B0004020202020204" pitchFamily="34" charset="0"/>
              </a:rPr>
              <a:t>4.- TÍTULOS A LA ORDEN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284EAC8-C63F-C4BD-9C45-F131867E2C1B}"/>
              </a:ext>
            </a:extLst>
          </p:cNvPr>
          <p:cNvSpPr txBox="1"/>
          <p:nvPr/>
        </p:nvSpPr>
        <p:spPr>
          <a:xfrm>
            <a:off x="1225651" y="2319655"/>
            <a:ext cx="47625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1.-CONCEPTO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2.- CLASES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3.- EJERCICIO DEL DERECHO INCORPORADO 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4.- CIRCULACIÓN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5.- PERDIDA 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6.- REIVINDICACIÓN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2CCA0F5-11E3-C368-5D88-6A16FFC75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850" y="2238376"/>
            <a:ext cx="5542134" cy="31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86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F8ACE9-6B21-2AFD-3261-9FDE5A585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5400" dirty="0">
                <a:solidFill>
                  <a:srgbClr val="002060"/>
                </a:solidFill>
                <a:latin typeface="Aptos" panose="020B0004020202020204" pitchFamily="34" charset="0"/>
              </a:rPr>
              <a:t>4.1.- CONCEPTO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58335C3-9AA7-C495-190F-9E463CD40E29}"/>
              </a:ext>
            </a:extLst>
          </p:cNvPr>
          <p:cNvSpPr txBox="1"/>
          <p:nvPr/>
        </p:nvSpPr>
        <p:spPr>
          <a:xfrm>
            <a:off x="1219200" y="1869639"/>
            <a:ext cx="9936480" cy="3919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s-MX" sz="2300" b="1" dirty="0">
                <a:solidFill>
                  <a:srgbClr val="002060"/>
                </a:solidFill>
                <a:latin typeface="Aptos" panose="020B0004020202020204" pitchFamily="34" charset="0"/>
              </a:rPr>
              <a:t>Son los que se crean con designación de un beneficiario determinado y se transmiten y legitiman al titular mediante el endoso y la tradición o entrega del documento. </a:t>
            </a:r>
          </a:p>
          <a:p>
            <a:pPr algn="just"/>
            <a:endParaRPr lang="es-MX" sz="2200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algn="just"/>
            <a:r>
              <a:rPr lang="es-MX" sz="23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Elementos que se evidencian del concepto: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300" dirty="0">
                <a:solidFill>
                  <a:srgbClr val="002060"/>
                </a:solidFill>
                <a:latin typeface="Aptos" panose="020B0004020202020204" pitchFamily="34" charset="0"/>
              </a:rPr>
              <a:t>La forma de designación del titular. Artículo 418 C. Com.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300" dirty="0">
                <a:solidFill>
                  <a:srgbClr val="002060"/>
                </a:solidFill>
                <a:latin typeface="Aptos" panose="020B0004020202020204" pitchFamily="34" charset="0"/>
              </a:rPr>
              <a:t>La transmisión por medio del endoso y entrega del documento. Artículo 418 C. Com.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300" dirty="0">
                <a:solidFill>
                  <a:srgbClr val="002060"/>
                </a:solidFill>
                <a:latin typeface="Aptos" panose="020B0004020202020204" pitchFamily="34" charset="0"/>
              </a:rPr>
              <a:t>La legitimación por el endoso y exhibición del título. Artículo 430 C. </a:t>
            </a:r>
            <a:r>
              <a:rPr lang="es-MX" sz="2300" dirty="0" err="1">
                <a:solidFill>
                  <a:srgbClr val="002060"/>
                </a:solidFill>
                <a:latin typeface="Aptos" panose="020B0004020202020204" pitchFamily="34" charset="0"/>
              </a:rPr>
              <a:t>Com</a:t>
            </a:r>
            <a:r>
              <a:rPr lang="es-MX" sz="2300" dirty="0">
                <a:solidFill>
                  <a:srgbClr val="002060"/>
                </a:solidFill>
                <a:latin typeface="Aptos" panose="020B00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3364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3EFD45A-0F43-4803-47B5-9698CF46E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56" y="1384182"/>
            <a:ext cx="10337292" cy="408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5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4FDA7F-6D8D-1E35-67C8-5F5F9C9CE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>
                <a:solidFill>
                  <a:srgbClr val="002060"/>
                </a:solidFill>
                <a:latin typeface="Aptos" panose="020B0004020202020204" pitchFamily="34" charset="0"/>
              </a:rPr>
              <a:t>CONTENIDO A DESARROLLARSE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F899E46-C25E-7473-739E-762420E374DE}"/>
              </a:ext>
            </a:extLst>
          </p:cNvPr>
          <p:cNvSpPr txBox="1"/>
          <p:nvPr/>
        </p:nvSpPr>
        <p:spPr>
          <a:xfrm>
            <a:off x="1857374" y="2237512"/>
            <a:ext cx="816292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02060"/>
                </a:solidFill>
                <a:latin typeface="Aptos" panose="020B0004020202020204" pitchFamily="34" charset="0"/>
              </a:rPr>
              <a:t>TEMA# 2 </a:t>
            </a:r>
          </a:p>
          <a:p>
            <a:pPr algn="ctr"/>
            <a:r>
              <a:rPr lang="es-MX" sz="2800" b="1" dirty="0">
                <a:solidFill>
                  <a:srgbClr val="002060"/>
                </a:solidFill>
                <a:latin typeface="Aptos" panose="020B0004020202020204" pitchFamily="34" charset="0"/>
              </a:rPr>
              <a:t> LA CIRCULACIÓN DE LOS TÍTULOS DE CRÉDITO 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1.- Cuestiones generales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2.- La ley de circulación 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3.- Los títulos al portador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4.- Los títulos a la orden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5.- Los títulos nominativos </a:t>
            </a:r>
          </a:p>
        </p:txBody>
      </p:sp>
    </p:spTree>
    <p:extLst>
      <p:ext uri="{BB962C8B-B14F-4D97-AF65-F5344CB8AC3E}">
        <p14:creationId xmlns:p14="http://schemas.microsoft.com/office/powerpoint/2010/main" val="3123160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6958CE-7906-B553-983C-B4D0375A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dirty="0">
                <a:solidFill>
                  <a:srgbClr val="002060"/>
                </a:solidFill>
                <a:latin typeface="Aptos" panose="020B0004020202020204" pitchFamily="34" charset="0"/>
              </a:rPr>
              <a:t>4.2. CLASES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073AA0E-C247-3CC8-5BAF-F70EDA9A2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1" y="1857375"/>
            <a:ext cx="9286874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88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59E23E-CF00-0333-BF3C-40062194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>
                <a:solidFill>
                  <a:srgbClr val="002060"/>
                </a:solidFill>
                <a:latin typeface="Aptos" panose="020B0004020202020204" pitchFamily="34" charset="0"/>
              </a:rPr>
              <a:t>4.3. EJERCICIO DEL DERECHO INCORPORADO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F43E943-FEA3-3EAC-644F-FEA3FB12C16D}"/>
              </a:ext>
            </a:extLst>
          </p:cNvPr>
          <p:cNvSpPr txBox="1"/>
          <p:nvPr/>
        </p:nvSpPr>
        <p:spPr>
          <a:xfrm>
            <a:off x="1347788" y="1895386"/>
            <a:ext cx="9720262" cy="4145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Para que el titular de un título de crédito a la orden pueda legitimarse a efecto de ejercitar el derecho a él incorporado, se requiere poseer el documento y haberlo adquirido mediante endoso.  </a:t>
            </a:r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(Artículo 430 C. Com.)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sz="24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Las circunstancias que legitiman al </a:t>
            </a:r>
            <a:r>
              <a:rPr lang="es-GT" sz="2400" b="1" kern="100" dirty="0">
                <a:solidFill>
                  <a:schemeClr val="bg2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tenedor de un título de crédito </a:t>
            </a:r>
            <a:r>
              <a:rPr lang="es-GT" sz="24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la orden: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s-GT" sz="24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exhibición del documento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s-GT" sz="24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cadena o serie ininterrumpida de endosos hasta llegar a él. </a:t>
            </a:r>
          </a:p>
          <a:p>
            <a:pPr algn="just">
              <a:spcAft>
                <a:spcPts val="800"/>
              </a:spcAft>
            </a:pPr>
            <a:r>
              <a:rPr lang="es-GT" sz="2400" kern="1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El deudor esta en la obligación de pagar frente a quien cumpla lo anterior.  (Artículo 431. C. Com. ) </a:t>
            </a:r>
            <a:endParaRPr lang="es-GT" sz="2400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96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A0DA84-84F0-EC6A-D887-129402AF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5400" b="1" dirty="0">
                <a:solidFill>
                  <a:srgbClr val="002060"/>
                </a:solidFill>
                <a:latin typeface="Aptos" panose="020B0004020202020204" pitchFamily="34" charset="0"/>
              </a:rPr>
              <a:t>4.4. CIRCULACIÓN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CE94634-F83B-4D63-250A-56A0C791A882}"/>
              </a:ext>
            </a:extLst>
          </p:cNvPr>
          <p:cNvSpPr txBox="1"/>
          <p:nvPr/>
        </p:nvSpPr>
        <p:spPr>
          <a:xfrm>
            <a:off x="962025" y="2090172"/>
            <a:ext cx="54387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CÓDIGO DE COMERCIO </a:t>
            </a:r>
          </a:p>
          <a:p>
            <a:pPr algn="ctr"/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ARTÍCULO 418. TÍTULOS A LA ORDEN. </a:t>
            </a:r>
          </a:p>
          <a:p>
            <a:pPr algn="just"/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Los títulos creados a favor de determinada persona se presumirán a la orden y se transmiten mediante endoso y entrega del título.</a:t>
            </a:r>
            <a:endParaRPr lang="es-GT" sz="28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10541A7-BBAF-136E-4D2D-A8E254169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2235711"/>
            <a:ext cx="4773156" cy="314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91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F89DE8-EE31-780D-127B-0632C7711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5400" b="1" dirty="0">
                <a:solidFill>
                  <a:srgbClr val="002060"/>
                </a:solidFill>
                <a:latin typeface="Aptos" panose="020B0004020202020204" pitchFamily="34" charset="0"/>
              </a:rPr>
              <a:t>4.5. PERDIDA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2061574-45AC-EAE7-3D6A-4681F6E87D5D}"/>
              </a:ext>
            </a:extLst>
          </p:cNvPr>
          <p:cNvSpPr txBox="1"/>
          <p:nvPr/>
        </p:nvSpPr>
        <p:spPr>
          <a:xfrm>
            <a:off x="1097280" y="2337911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 El extravió, robo, perdida o destrucción total de un título de crédito a la orden da derecho a su titular a solicitar judicialmente en la vía voluntaria, la cancelación y reposición, en su caso, del título, de conformidad con el procedimiento norma el código en los </a:t>
            </a:r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artículos 633,634,635,636 C. Com. </a:t>
            </a:r>
            <a:endParaRPr lang="es-GT" sz="2400" b="1" dirty="0">
              <a:solidFill>
                <a:schemeClr val="bg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72B2F85-59FE-55CC-3E17-74CF7D16B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911" y="2494686"/>
            <a:ext cx="4602665" cy="306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75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9CADAF-DE77-4A98-A0F2-E7754252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5400" b="1" dirty="0">
                <a:solidFill>
                  <a:srgbClr val="002060"/>
                </a:solidFill>
              </a:rPr>
              <a:t>4.6. REIVINDICACIÓN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B8F99E8-49A8-74DA-C846-ED526CDC04B6}"/>
              </a:ext>
            </a:extLst>
          </p:cNvPr>
          <p:cNvSpPr txBox="1"/>
          <p:nvPr/>
        </p:nvSpPr>
        <p:spPr>
          <a:xfrm>
            <a:off x="1097280" y="2523054"/>
            <a:ext cx="62655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solidFill>
                  <a:srgbClr val="002060"/>
                </a:solidFill>
                <a:latin typeface="Aptos" panose="020B0004020202020204" pitchFamily="34" charset="0"/>
              </a:rPr>
              <a:t>Los títulos de crédito que han circulado a la orden pueden ser reivindicado en los casos de extravió o robo, siguiendo la regla general que establece el código en los artículos </a:t>
            </a:r>
            <a:r>
              <a:rPr lang="es-MX" sz="32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653 y 654 C. Com</a:t>
            </a:r>
            <a:r>
              <a:rPr lang="es-MX" sz="3200" dirty="0">
                <a:solidFill>
                  <a:srgbClr val="002060"/>
                </a:solidFill>
                <a:latin typeface="Aptos" panose="020B0004020202020204" pitchFamily="34" charset="0"/>
              </a:rPr>
              <a:t>. </a:t>
            </a:r>
            <a:endParaRPr lang="es-GT" sz="32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0D804E9-35A4-5B78-773F-DB94C26C4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9" y="2390774"/>
            <a:ext cx="3514725" cy="351472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03124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2294B5-9BE1-75DE-F16D-41687F1C8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dirty="0">
                <a:solidFill>
                  <a:srgbClr val="002060"/>
                </a:solidFill>
                <a:latin typeface="Aptos" panose="020B0004020202020204" pitchFamily="34" charset="0"/>
              </a:rPr>
              <a:t>5.- LOS TÍTULOS NOMINATIVOS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D69B320-5462-247A-FDD5-F1322C252BF2}"/>
              </a:ext>
            </a:extLst>
          </p:cNvPr>
          <p:cNvSpPr txBox="1"/>
          <p:nvPr/>
        </p:nvSpPr>
        <p:spPr>
          <a:xfrm>
            <a:off x="1200150" y="2075587"/>
            <a:ext cx="489585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1.-CONCEPTO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2.- CLASES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3.- EJERCICIO DEL DERECHO INCORPORADO 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4.- CIRCULACIÓN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5.- PERDIDA 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6.- REIVINDICACIÓN</a:t>
            </a:r>
            <a:endParaRPr lang="es-GT" sz="28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35853D7-D031-4C6D-268E-48928D14A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75" y="2102029"/>
            <a:ext cx="5725287" cy="310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9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DF20E3-737E-7C37-641D-2A23CD07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5400" dirty="0">
                <a:solidFill>
                  <a:srgbClr val="002060"/>
                </a:solidFill>
                <a:latin typeface="Aptos" panose="020B0004020202020204" pitchFamily="34" charset="0"/>
              </a:rPr>
              <a:t>5.1. CONCEPTO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59A3A93-A5D5-C9B0-1D0F-E576F62E413F}"/>
              </a:ext>
            </a:extLst>
          </p:cNvPr>
          <p:cNvSpPr txBox="1"/>
          <p:nvPr/>
        </p:nvSpPr>
        <p:spPr>
          <a:xfrm>
            <a:off x="1468754" y="2107764"/>
            <a:ext cx="95040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Son los que se crean a favor de persona determinada tanto en el título mismo como en el registro del creador, y que se transmiten y legitiman al titular por endoso y entrega del documento e inscripción en el referido registro.  </a:t>
            </a:r>
            <a:r>
              <a:rPr lang="es-MX" sz="2400" b="1" dirty="0">
                <a:solidFill>
                  <a:srgbClr val="0070C0"/>
                </a:solidFill>
                <a:latin typeface="Aptos" panose="020B0004020202020204" pitchFamily="34" charset="0"/>
              </a:rPr>
              <a:t>Artículo 415 C. Com. </a:t>
            </a:r>
          </a:p>
          <a:p>
            <a:pPr algn="just"/>
            <a:r>
              <a:rPr lang="es-MX" sz="2400" b="1" u="sng" dirty="0">
                <a:solidFill>
                  <a:srgbClr val="002060"/>
                </a:solidFill>
                <a:latin typeface="Aptos" panose="020B0004020202020204" pitchFamily="34" charset="0"/>
              </a:rPr>
              <a:t>Características </a:t>
            </a:r>
          </a:p>
          <a:p>
            <a:pPr algn="just"/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1.	Designación del titular </a:t>
            </a:r>
          </a:p>
          <a:p>
            <a:pPr algn="just"/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2.	Inscripción en el registro del creador</a:t>
            </a:r>
          </a:p>
          <a:p>
            <a:pPr algn="just"/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3.	Forma de transmisión </a:t>
            </a:r>
          </a:p>
          <a:p>
            <a:pPr algn="just"/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4.	Legitimación del titular </a:t>
            </a:r>
          </a:p>
        </p:txBody>
      </p:sp>
    </p:spTree>
    <p:extLst>
      <p:ext uri="{BB962C8B-B14F-4D97-AF65-F5344CB8AC3E}">
        <p14:creationId xmlns:p14="http://schemas.microsoft.com/office/powerpoint/2010/main" val="3619899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7E61C26-C1B8-4356-D3CE-B25D6E04D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905933"/>
            <a:ext cx="9134475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541AAC-A94F-EB5A-C9CC-D7010B44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6600" b="1" dirty="0">
                <a:solidFill>
                  <a:srgbClr val="002060"/>
                </a:solidFill>
              </a:rPr>
              <a:t>5.2. CLASES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1601004-14E1-3295-D573-0883F6EF3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07" y="1933575"/>
            <a:ext cx="9456343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52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8DE69F-4AA9-14BB-0464-D90AE0F5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>
                <a:solidFill>
                  <a:srgbClr val="002060"/>
                </a:solidFill>
                <a:latin typeface="Aptos" panose="020B0004020202020204" pitchFamily="34" charset="0"/>
              </a:rPr>
              <a:t>5.3. EJERCICIO DEL DERECHO INCORPORADO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E5C9B17-27B1-5467-CC76-B06E6A465939}"/>
              </a:ext>
            </a:extLst>
          </p:cNvPr>
          <p:cNvSpPr txBox="1"/>
          <p:nvPr/>
        </p:nvSpPr>
        <p:spPr>
          <a:xfrm>
            <a:off x="1371600" y="1737360"/>
            <a:ext cx="9867899" cy="4288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300" dirty="0">
                <a:solidFill>
                  <a:srgbClr val="002060"/>
                </a:solidFill>
                <a:latin typeface="Aptos" panose="020B0004020202020204" pitchFamily="34" charset="0"/>
              </a:rPr>
              <a:t>La transmisión opera por la simple tradición, pero con una doble documentación en la transferencia de la propiedad del título: </a:t>
            </a:r>
            <a:r>
              <a:rPr lang="es-MX" sz="2300" b="1" dirty="0">
                <a:solidFill>
                  <a:srgbClr val="002060"/>
                </a:solidFill>
                <a:latin typeface="Aptos" panose="020B0004020202020204" pitchFamily="34" charset="0"/>
              </a:rPr>
              <a:t>a) el endoso y b) la inscripción en el registro del creador.</a:t>
            </a:r>
          </a:p>
          <a:p>
            <a:pPr algn="just">
              <a:lnSpc>
                <a:spcPct val="150000"/>
              </a:lnSpc>
            </a:pPr>
            <a:r>
              <a:rPr lang="es-MX" sz="2300" dirty="0">
                <a:solidFill>
                  <a:srgbClr val="002060"/>
                </a:solidFill>
                <a:latin typeface="Aptos" panose="020B0004020202020204" pitchFamily="34" charset="0"/>
              </a:rPr>
              <a:t>La </a:t>
            </a:r>
            <a:r>
              <a:rPr lang="es-MX" sz="2300" b="1" dirty="0">
                <a:solidFill>
                  <a:srgbClr val="002060"/>
                </a:solidFill>
                <a:latin typeface="Aptos" panose="020B0004020202020204" pitchFamily="34" charset="0"/>
              </a:rPr>
              <a:t>exhibición del documento </a:t>
            </a:r>
            <a:r>
              <a:rPr lang="es-MX" sz="2300" dirty="0">
                <a:solidFill>
                  <a:srgbClr val="002060"/>
                </a:solidFill>
                <a:latin typeface="Aptos" panose="020B0004020202020204" pitchFamily="34" charset="0"/>
              </a:rPr>
              <a:t>por el beneficiario, refleja la                      legitimación activa </a:t>
            </a:r>
          </a:p>
          <a:p>
            <a:pPr algn="just">
              <a:lnSpc>
                <a:spcPct val="150000"/>
              </a:lnSpc>
            </a:pPr>
            <a:r>
              <a:rPr lang="es-MX" sz="2300" dirty="0">
                <a:solidFill>
                  <a:srgbClr val="002060"/>
                </a:solidFill>
                <a:latin typeface="Aptos" panose="020B0004020202020204" pitchFamily="34" charset="0"/>
              </a:rPr>
              <a:t>Ningún acto u operación referente a los títulos nominativos, surtirá efectos contra el creador o contra terceros, si no se inscribe en el título y en el Registro. </a:t>
            </a:r>
          </a:p>
        </p:txBody>
      </p:sp>
    </p:spTree>
    <p:extLst>
      <p:ext uri="{BB962C8B-B14F-4D97-AF65-F5344CB8AC3E}">
        <p14:creationId xmlns:p14="http://schemas.microsoft.com/office/powerpoint/2010/main" val="12993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DFB52B-E53E-4ABD-0D1E-180CD62F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>
                <a:solidFill>
                  <a:srgbClr val="002060"/>
                </a:solidFill>
                <a:latin typeface="Aptos" panose="020B0004020202020204" pitchFamily="34" charset="0"/>
              </a:rPr>
              <a:t>1.- CUESTIONES GENERALES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70C6A86-EB84-AB13-AAE2-BB7E4D421632}"/>
              </a:ext>
            </a:extLst>
          </p:cNvPr>
          <p:cNvSpPr txBox="1"/>
          <p:nvPr/>
        </p:nvSpPr>
        <p:spPr>
          <a:xfrm>
            <a:off x="1257300" y="2442985"/>
            <a:ext cx="61912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 </a:t>
            </a:r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La </a:t>
            </a:r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función </a:t>
            </a:r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de </a:t>
            </a:r>
            <a:r>
              <a:rPr lang="es-MX" sz="2800" b="1" dirty="0">
                <a:solidFill>
                  <a:srgbClr val="FF0000"/>
                </a:solidFill>
                <a:latin typeface="Aptos" panose="020B0004020202020204" pitchFamily="34" charset="0"/>
              </a:rPr>
              <a:t>los títulos de crédito </a:t>
            </a:r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mediante la cual pasan de una persona a otra y se realiza la </a:t>
            </a:r>
            <a:r>
              <a:rPr lang="es-MX" sz="2800" b="1" dirty="0">
                <a:solidFill>
                  <a:srgbClr val="FF0000"/>
                </a:solidFill>
                <a:latin typeface="Aptos" panose="020B0004020202020204" pitchFamily="34" charset="0"/>
              </a:rPr>
              <a:t>movilización de los bienes y derechos</a:t>
            </a:r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, es lo que se conoce con el nombre de </a:t>
            </a:r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“circulación”</a:t>
            </a:r>
            <a:endParaRPr lang="es-GT" sz="2000" b="1" dirty="0">
              <a:solidFill>
                <a:schemeClr val="bg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09748FA-9819-E529-3355-3B2E13C3A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411" y="2442985"/>
            <a:ext cx="3186113" cy="31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10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AAD1B1-19CC-1C07-FD88-7795EBB7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6000" dirty="0">
                <a:solidFill>
                  <a:srgbClr val="002060"/>
                </a:solidFill>
                <a:latin typeface="Aptos" panose="020B0004020202020204" pitchFamily="34" charset="0"/>
              </a:rPr>
              <a:t>5.4. CIRCULACIÓN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830B905E-ED34-574B-ABFC-329CE9A83E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712978"/>
              </p:ext>
            </p:extLst>
          </p:nvPr>
        </p:nvGraphicFramePr>
        <p:xfrm>
          <a:off x="1952625" y="1924050"/>
          <a:ext cx="8207375" cy="421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729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CB0A66-6BFC-1DB0-2023-4E856395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6000" dirty="0">
                <a:solidFill>
                  <a:srgbClr val="002060"/>
                </a:solidFill>
                <a:latin typeface="Aptos" panose="020B0004020202020204" pitchFamily="34" charset="0"/>
              </a:rPr>
              <a:t>5.5. PERDIDA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79D65AD-FED1-95C6-562F-1090AD00C806}"/>
              </a:ext>
            </a:extLst>
          </p:cNvPr>
          <p:cNvSpPr txBox="1"/>
          <p:nvPr/>
        </p:nvSpPr>
        <p:spPr>
          <a:xfrm>
            <a:off x="1800226" y="2270463"/>
            <a:ext cx="900112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En los eventos de extravío, robo, destrucción total o parcial de un título nominativo, la ley autoriza la cancelación y, en su caso, la reposición, sin necesidad de intervención judicial; basta que el interesado haga su solicitud al creador, el cual, si lo juzga necesario, puede exigir el otorgamiento previo de garantía. </a:t>
            </a:r>
          </a:p>
          <a:p>
            <a:pPr algn="ctr"/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(Artículo 632 C. de Comercio.)</a:t>
            </a:r>
            <a:endParaRPr lang="es-GT" sz="2800" b="1" dirty="0">
              <a:solidFill>
                <a:schemeClr val="bg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79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FD8308-8920-9C64-573E-9352F169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dirty="0">
                <a:solidFill>
                  <a:srgbClr val="002060"/>
                </a:solidFill>
                <a:latin typeface="Aptos" panose="020B0004020202020204" pitchFamily="34" charset="0"/>
              </a:rPr>
              <a:t>6.- REIVINDICACIÓN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1886380-4125-CE2C-79A3-BDAD896F1F3F}"/>
              </a:ext>
            </a:extLst>
          </p:cNvPr>
          <p:cNvSpPr txBox="1"/>
          <p:nvPr/>
        </p:nvSpPr>
        <p:spPr>
          <a:xfrm>
            <a:off x="1533525" y="2217688"/>
            <a:ext cx="89535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Al igual que los otros títulos de crédito, </a:t>
            </a:r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los títulos nominativos</a:t>
            </a:r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 son reivindicables en </a:t>
            </a:r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los casos de extravío o robo</a:t>
            </a:r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, procediendo la </a:t>
            </a:r>
            <a:r>
              <a:rPr lang="es-MX" sz="2800" b="1" dirty="0">
                <a:solidFill>
                  <a:srgbClr val="FF0000"/>
                </a:solidFill>
                <a:latin typeface="Aptos" panose="020B0004020202020204" pitchFamily="34" charset="0"/>
              </a:rPr>
              <a:t>acción reivindicatoria </a:t>
            </a:r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con el primer adquiriente y contra quienes hayan adquirido el título conociendo o debiendo conocer los vicios de la posesión de quien se los transmitió y rigiéndose dicha acción por las reglas generales </a:t>
            </a:r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(Artículos 653 y 654 Código de Comercio).</a:t>
            </a:r>
            <a:endParaRPr lang="es-GT" sz="2800" b="1" dirty="0">
              <a:solidFill>
                <a:schemeClr val="bg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1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4E628E6-AE9A-82AE-07AF-2E1732B15EA6}"/>
              </a:ext>
            </a:extLst>
          </p:cNvPr>
          <p:cNvSpPr txBox="1"/>
          <p:nvPr/>
        </p:nvSpPr>
        <p:spPr>
          <a:xfrm>
            <a:off x="933449" y="801381"/>
            <a:ext cx="6477001" cy="4471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Como el </a:t>
            </a:r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título de crédito </a:t>
            </a:r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tiene la naturaleza jurídica de las </a:t>
            </a:r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cosas muebles</a:t>
            </a:r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, el derecho que en él se consigna se transmite no conforme a las reglas que disciplinan la transmisión de los derechos, sino que, como deriva de la </a:t>
            </a:r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“circulación” </a:t>
            </a:r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del título, queda en principio sujeta a las reglas que norman la circulación de las </a:t>
            </a:r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cosas muebles  </a:t>
            </a:r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(Código Civil).  </a:t>
            </a:r>
            <a:endParaRPr lang="es-GT" sz="24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770C3DD-060A-DF88-E6AC-0C0E42F3B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50" y="1133475"/>
            <a:ext cx="3611582" cy="36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2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FD20331-5F6D-1B4A-7DC4-71F27C1283C7}"/>
              </a:ext>
            </a:extLst>
          </p:cNvPr>
          <p:cNvSpPr txBox="1"/>
          <p:nvPr/>
        </p:nvSpPr>
        <p:spPr>
          <a:xfrm>
            <a:off x="628649" y="698838"/>
            <a:ext cx="6315075" cy="502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Los </a:t>
            </a:r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títulos de crédito </a:t>
            </a:r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resultan los </a:t>
            </a:r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instrumentos jurídicos </a:t>
            </a:r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aptos por excelencia para </a:t>
            </a:r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la circulación </a:t>
            </a:r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por reunir ciertas cualidades como lo son:</a:t>
            </a:r>
          </a:p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1.- Simplificación de las formalidades.</a:t>
            </a:r>
          </a:p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2.- Certeza de la existencia del derecho al tiempo de su adquisición.</a:t>
            </a:r>
          </a:p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3.- Seguridad de su realización al final de la circulación.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1F295AF-27BF-A61B-FC9E-87469E487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1" y="1009650"/>
            <a:ext cx="46101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8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1A4065-70A3-81D3-2F42-0F55412A5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>
                <a:solidFill>
                  <a:srgbClr val="002060"/>
                </a:solidFill>
                <a:latin typeface="Aptos" panose="020B0004020202020204" pitchFamily="34" charset="0"/>
              </a:rPr>
              <a:t>2.- LA LEY DE CIRCULACIÓN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FE4D39E-D0D2-A724-FBEA-706F3C0E4F3D}"/>
              </a:ext>
            </a:extLst>
          </p:cNvPr>
          <p:cNvSpPr txBox="1"/>
          <p:nvPr/>
        </p:nvSpPr>
        <p:spPr>
          <a:xfrm>
            <a:off x="990600" y="2251884"/>
            <a:ext cx="65055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La </a:t>
            </a:r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“Ley de circulación”  </a:t>
            </a:r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comprende tanto la manera de circular del título de crédito </a:t>
            </a:r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(al potador, a la orden o nominativa)</a:t>
            </a:r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 desde que sale del  patrimonio de una persona para entrar al patrimonio de otra, con los efectos jurídicos que produce la transferencia del documento</a:t>
            </a:r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. </a:t>
            </a:r>
            <a:endParaRPr lang="es-GT" sz="24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B2FF2DD-F2D8-F34A-4457-BBF5025B8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451" y="2423448"/>
            <a:ext cx="4056616" cy="319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9F16DB-4A1D-F6EF-F2FC-061536BC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dirty="0">
                <a:solidFill>
                  <a:srgbClr val="002060"/>
                </a:solidFill>
                <a:latin typeface="Aptos" panose="020B0004020202020204" pitchFamily="34" charset="0"/>
              </a:rPr>
              <a:t>CONCEPTO LEGAL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E9B615D-3F24-3F86-F2FE-4830D75EE728}"/>
              </a:ext>
            </a:extLst>
          </p:cNvPr>
          <p:cNvSpPr txBox="1"/>
          <p:nvPr/>
        </p:nvSpPr>
        <p:spPr>
          <a:xfrm>
            <a:off x="1097280" y="246251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002060"/>
                </a:solidFill>
                <a:latin typeface="Aptos" panose="020B0004020202020204" pitchFamily="34" charset="0"/>
              </a:rPr>
              <a:t>ARTÍCULO 392. LEY DE CIRCULACIÓN</a:t>
            </a:r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. </a:t>
            </a:r>
            <a:r>
              <a:rPr lang="es-MX" sz="2400" b="1" dirty="0">
                <a:solidFill>
                  <a:srgbClr val="002060"/>
                </a:solidFill>
                <a:latin typeface="Aptos" panose="020B0004020202020204" pitchFamily="34" charset="0"/>
              </a:rPr>
              <a:t>CÓDIGO DE COMERCIO. </a:t>
            </a:r>
          </a:p>
          <a:p>
            <a:pPr algn="just"/>
            <a:r>
              <a:rPr lang="es-MX" sz="2400" dirty="0">
                <a:solidFill>
                  <a:srgbClr val="002060"/>
                </a:solidFill>
                <a:latin typeface="Aptos" panose="020B0004020202020204" pitchFamily="34" charset="0"/>
              </a:rPr>
              <a:t>El tenedor de un título de crédito no podrá cambiar su forma de circulación sin consentimiento del emisor, salvo disposición legal en contrario</a:t>
            </a:r>
            <a:r>
              <a:rPr lang="es-MX" dirty="0"/>
              <a:t>.</a:t>
            </a:r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2286EC1-5128-3D75-3C26-A6F80061F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62" y="2171699"/>
            <a:ext cx="4183684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4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339CCD-4183-AF9C-BEEA-CF408ABD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>
                <a:solidFill>
                  <a:srgbClr val="002060"/>
                </a:solidFill>
                <a:latin typeface="Aptos" panose="020B0004020202020204" pitchFamily="34" charset="0"/>
              </a:rPr>
              <a:t>3.- TÍTULOS AL PORTADOR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C7E6DCD-7A0F-9314-7EFC-5D9AFC2D094C}"/>
              </a:ext>
            </a:extLst>
          </p:cNvPr>
          <p:cNvSpPr txBox="1"/>
          <p:nvPr/>
        </p:nvSpPr>
        <p:spPr>
          <a:xfrm>
            <a:off x="1097280" y="2215932"/>
            <a:ext cx="541782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1.-CONCEPTO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2.- CLASES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3.- EJERCICIO DEL DERECHO INCORPORADO 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4.- CIRCULACIÓN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5.- PERDIDA </a:t>
            </a:r>
          </a:p>
          <a:p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6.- REIVINDICACIÓN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8A2F465-58A1-67A8-371A-36FAFD9B1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754" y="2282171"/>
            <a:ext cx="5145447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7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AA8E73-42FF-CDBC-3D9C-C563B2920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5400" dirty="0">
                <a:solidFill>
                  <a:srgbClr val="002060"/>
                </a:solidFill>
                <a:latin typeface="Aptos" panose="020B0004020202020204" pitchFamily="34" charset="0"/>
              </a:rPr>
              <a:t>3.1.- CONCEPTO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2A8038D-D1BF-768A-7700-0ECEC4ED621E}"/>
              </a:ext>
            </a:extLst>
          </p:cNvPr>
          <p:cNvSpPr txBox="1"/>
          <p:nvPr/>
        </p:nvSpPr>
        <p:spPr>
          <a:xfrm>
            <a:off x="1749742" y="1992094"/>
            <a:ext cx="87534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Son títulos al portador los que no están expedidos, creado, elaborados a favor de una determinada persona- ausencia de nombre-, contengan o no la cláusula </a:t>
            </a:r>
            <a:r>
              <a:rPr lang="es-MX" sz="2800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“al portador”.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rgbClr val="002060"/>
                </a:solidFill>
                <a:latin typeface="Aptos" panose="020B0004020202020204" pitchFamily="34" charset="0"/>
              </a:rPr>
              <a:t>Son títulos al portador aquellos que no tienen identificado al beneficiario, se transmiten por la sola tradición del documento y legitiman por su simple exhibición. </a:t>
            </a:r>
            <a:endParaRPr lang="es-GT" sz="2800" dirty="0">
              <a:solidFill>
                <a:schemeClr val="bg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034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</TotalTime>
  <Words>1481</Words>
  <Application>Microsoft Office PowerPoint</Application>
  <PresentationFormat>Panorámica</PresentationFormat>
  <Paragraphs>113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Aptos</vt:lpstr>
      <vt:lpstr>Bahnschrift</vt:lpstr>
      <vt:lpstr>Calibri</vt:lpstr>
      <vt:lpstr>Calibri Light</vt:lpstr>
      <vt:lpstr>Times New Roman</vt:lpstr>
      <vt:lpstr>Wingdings</vt:lpstr>
      <vt:lpstr>Retrospección</vt:lpstr>
      <vt:lpstr>TEMA #2  LA CIRCULACIÓN DE LOS TITULOS DE CRÉDITO </vt:lpstr>
      <vt:lpstr>CONTENIDO A DESARROLLARSE </vt:lpstr>
      <vt:lpstr>1.- CUESTIONES GENERALES </vt:lpstr>
      <vt:lpstr>Presentación de PowerPoint</vt:lpstr>
      <vt:lpstr>Presentación de PowerPoint</vt:lpstr>
      <vt:lpstr>2.- LA LEY DE CIRCULACIÓN </vt:lpstr>
      <vt:lpstr>CONCEPTO LEGAL </vt:lpstr>
      <vt:lpstr>3.- TÍTULOS AL PORTADOR </vt:lpstr>
      <vt:lpstr>3.1.- CONCEPTO </vt:lpstr>
      <vt:lpstr>CONCEPTO LEGAL </vt:lpstr>
      <vt:lpstr>Presentación de PowerPoint</vt:lpstr>
      <vt:lpstr>3.2.- CLASES </vt:lpstr>
      <vt:lpstr>3.3. EJERCICIO DEL DERECHO INCORPORADO </vt:lpstr>
      <vt:lpstr>3.4. CIRCULACIÓN </vt:lpstr>
      <vt:lpstr>3.5. PERDIDA </vt:lpstr>
      <vt:lpstr>3.6. REIVINDICACIÓN </vt:lpstr>
      <vt:lpstr>4.- TÍTULOS A LA ORDEN </vt:lpstr>
      <vt:lpstr>4.1.- CONCEPTO </vt:lpstr>
      <vt:lpstr>Presentación de PowerPoint</vt:lpstr>
      <vt:lpstr>4.2. CLASES </vt:lpstr>
      <vt:lpstr>4.3. EJERCICIO DEL DERECHO INCORPORADO </vt:lpstr>
      <vt:lpstr>4.4. CIRCULACIÓN </vt:lpstr>
      <vt:lpstr>4.5. PERDIDA </vt:lpstr>
      <vt:lpstr>4.6. REIVINDICACIÓN </vt:lpstr>
      <vt:lpstr>5.- LOS TÍTULOS NOMINATIVOS </vt:lpstr>
      <vt:lpstr>5.1. CONCEPTO </vt:lpstr>
      <vt:lpstr>Presentación de PowerPoint</vt:lpstr>
      <vt:lpstr>5.2. CLASES </vt:lpstr>
      <vt:lpstr>5.3. EJERCICIO DEL DERECHO INCORPORADO </vt:lpstr>
      <vt:lpstr>5.4. CIRCULACIÓN </vt:lpstr>
      <vt:lpstr>5.5. PERDIDA </vt:lpstr>
      <vt:lpstr>6.- REIVINDICACIÓN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#2  LA CIRCULACIÓN DE LOS TITULOS DE CRÉDITO</dc:title>
  <dc:creator>CAPA ESTUDIANTES</dc:creator>
  <cp:lastModifiedBy>Siekavizza Alvarez, Mario Antonio</cp:lastModifiedBy>
  <cp:revision>5</cp:revision>
  <cp:lastPrinted>2026-02-12T18:34:13Z</cp:lastPrinted>
  <dcterms:created xsi:type="dcterms:W3CDTF">2025-02-06T04:58:57Z</dcterms:created>
  <dcterms:modified xsi:type="dcterms:W3CDTF">2026-02-12T18:37:20Z</dcterms:modified>
</cp:coreProperties>
</file>